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25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853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885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62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311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900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399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819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179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97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64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620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037A8C-01E1-4AB8-89B3-D68559BA7A00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709134F-14EE-4E07-976E-A9AB2937F0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414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2E2860-5305-467F-B62D-26EEB6D809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b="1" dirty="0"/>
              <a:t>CHAPTER </a:t>
            </a:r>
            <a:r>
              <a:rPr lang="en-IN" b="1" dirty="0" smtClean="0"/>
              <a:t>2</a:t>
            </a:r>
            <a:r>
              <a:rPr lang="en-IN" b="1" dirty="0"/>
              <a:t/>
            </a:r>
            <a:br>
              <a:rPr lang="en-IN" b="1" dirty="0"/>
            </a:br>
            <a:r>
              <a:rPr lang="en-IN" b="1" dirty="0" smtClean="0"/>
              <a:t>Methods of Enquiry in Psychology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82977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5EFAF-C5FB-48A7-90FA-563A6A1C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IN" sz="48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Goals of Psychological Enquiry</a:t>
            </a:r>
            <a:endParaRPr lang="en-IN" sz="48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67F787-6F80-4E95-8A6B-7CB56133F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320412"/>
            <a:ext cx="10345928" cy="4366469"/>
          </a:xfrm>
        </p:spPr>
        <p:txBody>
          <a:bodyPr>
            <a:normAutofit/>
          </a:bodyPr>
          <a:lstStyle/>
          <a:p>
            <a:r>
              <a:rPr lang="en-IN" sz="1700" u="sng" dirty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b="1" i="0" u="sng" dirty="0" smtClean="0"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Description</a:t>
            </a:r>
          </a:p>
          <a:p>
            <a:r>
              <a:rPr lang="en-US" b="1" u="sng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Prediction</a:t>
            </a:r>
          </a:p>
          <a:p>
            <a:r>
              <a:rPr lang="en-US" b="1" u="sng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Explanation</a:t>
            </a:r>
          </a:p>
          <a:p>
            <a:r>
              <a:rPr lang="en-US" b="1" u="sng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Control</a:t>
            </a:r>
          </a:p>
          <a:p>
            <a:r>
              <a:rPr lang="en-US" b="1" u="sng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Application</a:t>
            </a:r>
            <a:endParaRPr lang="en-IN" dirty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3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5EFAF-C5FB-48A7-90FA-563A6A1C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Steps of conducting Scientific Research</a:t>
            </a:r>
            <a:endParaRPr lang="en-IN" sz="4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854" y="2257858"/>
            <a:ext cx="8652841" cy="4429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5EFAF-C5FB-48A7-90FA-563A6A1C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latin typeface="Calibri" panose="020F0502020204030204" pitchFamily="34" charset="0"/>
                <a:cs typeface="Calibri" panose="020F0502020204030204" pitchFamily="34" charset="0"/>
              </a:rPr>
              <a:t>Steps of conducting Scientific Research</a:t>
            </a:r>
            <a:endParaRPr lang="en-IN" sz="4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67F787-6F80-4E95-8A6B-7CB56133F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320412"/>
            <a:ext cx="10345928" cy="4366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700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The scientific method attempts to study a particular event or phenomenon in an objective, systematic, and testable manner.</a:t>
            </a:r>
          </a:p>
          <a:p>
            <a:r>
              <a:rPr lang="en-US" b="1" i="0" dirty="0" smtClean="0"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Objectivity</a:t>
            </a:r>
          </a:p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Systematic</a:t>
            </a:r>
          </a:p>
          <a:p>
            <a:pPr lvl="1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Conceptualizing a problem</a:t>
            </a: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Collecting Data</a:t>
            </a: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Drawing Conclusions</a:t>
            </a: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Revising research Conclusions.</a:t>
            </a:r>
          </a:p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Testable</a:t>
            </a:r>
            <a:endParaRPr lang="en-IN" dirty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86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5EFAF-C5FB-48A7-90FA-563A6A1C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latin typeface="Calibri" panose="020F0502020204030204" pitchFamily="34" charset="0"/>
                <a:cs typeface="Calibri" panose="020F0502020204030204" pitchFamily="34" charset="0"/>
              </a:rPr>
              <a:t>Steps of conducting Scientific Research</a:t>
            </a:r>
            <a:endParaRPr lang="en-IN" sz="4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67F787-6F80-4E95-8A6B-7CB56133F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320412"/>
            <a:ext cx="10345928" cy="436646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Systematic</a:t>
            </a:r>
          </a:p>
          <a:p>
            <a:pPr lvl="1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Conceptualizing a </a:t>
            </a: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problem</a:t>
            </a:r>
          </a:p>
          <a:p>
            <a:pPr lvl="2">
              <a:buFont typeface="Wingdings" pitchFamily="2" charset="2"/>
              <a:buChar char="q"/>
            </a:pP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Diverse range of problems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Understanding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our own behaviour</a:t>
            </a:r>
          </a:p>
          <a:p>
            <a:pPr lvl="3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Understanding other individuals behaviour</a:t>
            </a:r>
          </a:p>
          <a:p>
            <a:pPr lvl="3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Group influences on individual behaviour</a:t>
            </a:r>
          </a:p>
          <a:p>
            <a:pPr lvl="3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Group behaviour</a:t>
            </a:r>
          </a:p>
          <a:p>
            <a:pPr lvl="3"/>
            <a:r>
              <a:rPr lang="en-US" b="1" dirty="0" err="1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Organisational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level</a:t>
            </a:r>
          </a:p>
          <a:p>
            <a:pPr lvl="2">
              <a:buFont typeface="Wingdings" pitchFamily="2" charset="2"/>
              <a:buChar char="q"/>
            </a:pP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Hypothesis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lvl="1"/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Collecting Data</a:t>
            </a: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Drawing Conclusions</a:t>
            </a: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Revising research Conclusions.</a:t>
            </a:r>
            <a:endParaRPr lang="en-IN" dirty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5EFAF-C5FB-48A7-90FA-563A6A1C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latin typeface="Calibri" panose="020F0502020204030204" pitchFamily="34" charset="0"/>
                <a:cs typeface="Calibri" panose="020F0502020204030204" pitchFamily="34" charset="0"/>
              </a:rPr>
              <a:t>Steps of conducting Scientific Research</a:t>
            </a:r>
            <a:endParaRPr lang="en-IN" sz="4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67F787-6F80-4E95-8A6B-7CB56133F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320412"/>
            <a:ext cx="4704080" cy="436646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Systematic</a:t>
            </a: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Collecting Data</a:t>
            </a:r>
          </a:p>
          <a:p>
            <a:pPr lvl="2">
              <a:buFont typeface="Wingdings" pitchFamily="2" charset="2"/>
              <a:buChar char="q"/>
            </a:pP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First decision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Participants in the study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Methods of data collection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Tools to be used in research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Procedure for data collection</a:t>
            </a:r>
          </a:p>
          <a:p>
            <a:pPr lvl="2">
              <a:buFont typeface="Wingdings" pitchFamily="2" charset="2"/>
              <a:buChar char="q"/>
            </a:pP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Second decision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Methods of data collection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Observation method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Experimental method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Correlational method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Case study.</a:t>
            </a:r>
          </a:p>
          <a:p>
            <a:pPr lvl="4"/>
            <a:endParaRPr lang="en-US" b="1" dirty="0" smtClean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B967F787-6F80-4E95-8A6B-7CB56133F740}"/>
              </a:ext>
            </a:extLst>
          </p:cNvPr>
          <p:cNvSpPr txBox="1">
            <a:spLocks/>
          </p:cNvSpPr>
          <p:nvPr/>
        </p:nvSpPr>
        <p:spPr>
          <a:xfrm>
            <a:off x="6503416" y="2358137"/>
            <a:ext cx="4704080" cy="4366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 smtClean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lvl="2">
              <a:buFont typeface="Wingdings" pitchFamily="2" charset="2"/>
              <a:buChar char="q"/>
            </a:pP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Third decision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Tools of research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Interview schedule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Observation schedule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Questionnaire</a:t>
            </a:r>
          </a:p>
          <a:p>
            <a:pPr lvl="2">
              <a:buFont typeface="Wingdings" pitchFamily="2" charset="2"/>
              <a:buChar char="q"/>
            </a:pP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Fourth decision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How the tools need to be administered to collect data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Individual</a:t>
            </a:r>
          </a:p>
          <a:p>
            <a:pPr lvl="4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Group</a:t>
            </a:r>
          </a:p>
          <a:p>
            <a:pPr lvl="4"/>
            <a:endParaRPr lang="en-US" b="1" dirty="0" smtClean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4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5EFAF-C5FB-48A7-90FA-563A6A1C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latin typeface="Calibri" panose="020F0502020204030204" pitchFamily="34" charset="0"/>
                <a:cs typeface="Calibri" panose="020F0502020204030204" pitchFamily="34" charset="0"/>
              </a:rPr>
              <a:t>Steps of conducting Scientific Research</a:t>
            </a:r>
            <a:endParaRPr lang="en-IN" sz="4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67F787-6F80-4E95-8A6B-7CB56133F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320412"/>
            <a:ext cx="10345928" cy="436646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Systematic</a:t>
            </a:r>
            <a:endParaRPr lang="en-US" b="1" dirty="0" smtClean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Drawing Conclusions</a:t>
            </a:r>
          </a:p>
          <a:p>
            <a:pPr lvl="2"/>
            <a:r>
              <a:rPr lang="en-US" b="1" dirty="0" err="1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Analyse</a:t>
            </a: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 data by statistical procedures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Graphical representations</a:t>
            </a:r>
          </a:p>
          <a:p>
            <a:pPr lvl="3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Use of statistical methods</a:t>
            </a:r>
          </a:p>
          <a:p>
            <a:pPr lvl="1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Revising research Conclusions.</a:t>
            </a:r>
            <a:endParaRPr lang="en-IN" dirty="0"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46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367</TotalTime>
  <Words>186</Words>
  <Application>Microsoft Office PowerPoint</Application>
  <PresentationFormat>Custom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Wood Type</vt:lpstr>
      <vt:lpstr>CHAPTER 2 Methods of Enquiry in Psychology</vt:lpstr>
      <vt:lpstr>Goals of Psychological Enquiry</vt:lpstr>
      <vt:lpstr>Steps of conducting Scientific Research</vt:lpstr>
      <vt:lpstr>Steps of conducting Scientific Research</vt:lpstr>
      <vt:lpstr>Steps of conducting Scientific Research</vt:lpstr>
      <vt:lpstr>Steps of conducting Scientific Research</vt:lpstr>
      <vt:lpstr>Steps of conducting Scientific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WHAT IS PSYCHOLOGY?</dc:title>
  <dc:creator>Prayati Adhikarla</dc:creator>
  <cp:lastModifiedBy>Admin</cp:lastModifiedBy>
  <cp:revision>14</cp:revision>
  <dcterms:created xsi:type="dcterms:W3CDTF">2022-07-15T14:26:50Z</dcterms:created>
  <dcterms:modified xsi:type="dcterms:W3CDTF">2022-08-05T14:33:32Z</dcterms:modified>
</cp:coreProperties>
</file>