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6" r:id="rId3"/>
    <p:sldId id="309" r:id="rId4"/>
    <p:sldId id="308" r:id="rId5"/>
    <p:sldId id="310" r:id="rId6"/>
    <p:sldId id="311" r:id="rId7"/>
    <p:sldId id="312" r:id="rId8"/>
    <p:sldId id="313" r:id="rId9"/>
    <p:sldId id="316" r:id="rId10"/>
    <p:sldId id="314" r:id="rId11"/>
    <p:sldId id="315" r:id="rId12"/>
    <p:sldId id="317" r:id="rId1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660"/>
  </p:normalViewPr>
  <p:slideViewPr>
    <p:cSldViewPr>
      <p:cViewPr>
        <p:scale>
          <a:sx n="75" d="100"/>
          <a:sy n="75" d="100"/>
        </p:scale>
        <p:origin x="-432" y="246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09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3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5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55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3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3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9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6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1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825-C15A-43B7-8A1D-E4BE3C3D49E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0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45825-C15A-43B7-8A1D-E4BE3C3D49E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3B014-C791-44C3-B9F0-311E5AD1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3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02180" y="2514600"/>
            <a:ext cx="1140609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Learn Psychology with Vishal </a:t>
            </a:r>
            <a:r>
              <a:rPr lang="en-US" sz="80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Pandey</a:t>
            </a:r>
            <a:endParaRPr lang="en-US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91200" y="589722"/>
            <a:ext cx="22905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Term 2 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83365" y="6172200"/>
            <a:ext cx="1140609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chemeClr val="accent3"/>
                </a:solidFill>
              </a:rPr>
              <a:t>Chapter 6</a:t>
            </a:r>
            <a:br>
              <a:rPr lang="en-US" sz="4800" b="1" dirty="0" smtClean="0">
                <a:ln/>
                <a:solidFill>
                  <a:schemeClr val="accent3"/>
                </a:solidFill>
              </a:rPr>
            </a:br>
            <a:r>
              <a:rPr lang="en-US" sz="4800" b="1" dirty="0" smtClean="0">
                <a:ln/>
                <a:solidFill>
                  <a:schemeClr val="accent3"/>
                </a:solidFill>
              </a:rPr>
              <a:t>Learning</a:t>
            </a:r>
            <a:endParaRPr lang="en-US" sz="48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2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Learning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921" y="1828800"/>
            <a:ext cx="13410479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bg1"/>
                </a:solidFill>
              </a:rPr>
              <a:t>Skill Learning</a:t>
            </a:r>
          </a:p>
          <a:p>
            <a:pPr algn="l"/>
            <a:r>
              <a:rPr lang="en-US" sz="2300" dirty="0" smtClean="0">
                <a:solidFill>
                  <a:schemeClr val="bg1"/>
                </a:solidFill>
              </a:rPr>
              <a:t>	</a:t>
            </a:r>
            <a:r>
              <a:rPr lang="en-US" sz="2300" i="1" dirty="0" smtClean="0">
                <a:solidFill>
                  <a:schemeClr val="bg1"/>
                </a:solidFill>
              </a:rPr>
              <a:t>A </a:t>
            </a:r>
            <a:r>
              <a:rPr lang="en-US" sz="2300" i="1" dirty="0">
                <a:solidFill>
                  <a:schemeClr val="bg1"/>
                </a:solidFill>
              </a:rPr>
              <a:t>skill is defined as the ability to perform </a:t>
            </a:r>
            <a:r>
              <a:rPr lang="en-US" sz="2300" i="1" dirty="0" smtClean="0">
                <a:solidFill>
                  <a:schemeClr val="bg1"/>
                </a:solidFill>
              </a:rPr>
              <a:t>some complex </a:t>
            </a:r>
            <a:r>
              <a:rPr lang="en-US" sz="2300" i="1" dirty="0">
                <a:solidFill>
                  <a:schemeClr val="bg1"/>
                </a:solidFill>
              </a:rPr>
              <a:t>task smoothly and </a:t>
            </a:r>
            <a:r>
              <a:rPr lang="en-US" sz="2300" i="1" dirty="0" smtClean="0">
                <a:solidFill>
                  <a:schemeClr val="bg1"/>
                </a:solidFill>
              </a:rPr>
              <a:t>efficiently. </a:t>
            </a:r>
            <a:r>
              <a:rPr lang="en-US" sz="2300" i="1" dirty="0">
                <a:solidFill>
                  <a:schemeClr val="bg1"/>
                </a:solidFill>
              </a:rPr>
              <a:t>Such </a:t>
            </a:r>
            <a:r>
              <a:rPr lang="en-US" sz="2300" i="1" dirty="0" smtClean="0">
                <a:solidFill>
                  <a:schemeClr val="bg1"/>
                </a:solidFill>
              </a:rPr>
              <a:t>skills are </a:t>
            </a:r>
            <a:r>
              <a:rPr lang="en-US" sz="2300" i="1" dirty="0">
                <a:solidFill>
                  <a:schemeClr val="bg1"/>
                </a:solidFill>
              </a:rPr>
              <a:t>learned </a:t>
            </a:r>
            <a:r>
              <a:rPr lang="en-US" sz="2300" i="1" dirty="0" smtClean="0">
                <a:solidFill>
                  <a:schemeClr val="bg1"/>
                </a:solidFill>
              </a:rPr>
              <a:t>by practice </a:t>
            </a:r>
            <a:r>
              <a:rPr lang="en-US" sz="2300" i="1" dirty="0">
                <a:solidFill>
                  <a:schemeClr val="bg1"/>
                </a:solidFill>
              </a:rPr>
              <a:t>and exercise. A skill consists of </a:t>
            </a:r>
            <a:r>
              <a:rPr lang="en-US" sz="2300" i="1" dirty="0" smtClean="0">
                <a:solidFill>
                  <a:schemeClr val="bg1"/>
                </a:solidFill>
              </a:rPr>
              <a:t>a chain </a:t>
            </a:r>
            <a:r>
              <a:rPr lang="en-US" sz="2300" i="1" dirty="0">
                <a:solidFill>
                  <a:schemeClr val="bg1"/>
                </a:solidFill>
              </a:rPr>
              <a:t>of perceptual motor responses or as </a:t>
            </a:r>
            <a:r>
              <a:rPr lang="en-US" sz="2300" i="1" dirty="0" smtClean="0">
                <a:solidFill>
                  <a:schemeClr val="bg1"/>
                </a:solidFill>
              </a:rPr>
              <a:t>a sequence </a:t>
            </a:r>
            <a:r>
              <a:rPr lang="en-US" sz="2300" i="1" dirty="0">
                <a:solidFill>
                  <a:schemeClr val="bg1"/>
                </a:solidFill>
              </a:rPr>
              <a:t>of S-R associations.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bg1"/>
                </a:solidFill>
              </a:rPr>
              <a:t>Phases of Skill Learning (</a:t>
            </a:r>
            <a:r>
              <a:rPr lang="en-US" sz="4000" dirty="0" err="1" smtClean="0">
                <a:solidFill>
                  <a:schemeClr val="bg1"/>
                </a:solidFill>
              </a:rPr>
              <a:t>Fitts</a:t>
            </a:r>
            <a:r>
              <a:rPr lang="en-US" sz="4000" dirty="0" smtClean="0">
                <a:solidFill>
                  <a:schemeClr val="bg1"/>
                </a:solidFill>
              </a:rPr>
              <a:t>)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Cognitive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Associative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Autonomous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err="1" smtClean="0">
                <a:solidFill>
                  <a:schemeClr val="bg1"/>
                </a:solidFill>
              </a:rPr>
              <a:t>Attentional</a:t>
            </a:r>
            <a:r>
              <a:rPr lang="en-US" sz="1700" dirty="0" smtClean="0">
                <a:solidFill>
                  <a:schemeClr val="bg1"/>
                </a:solidFill>
              </a:rPr>
              <a:t> demands decreases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Automaticity</a:t>
            </a:r>
          </a:p>
          <a:p>
            <a:pPr lvl="2" algn="l"/>
            <a:endParaRPr lang="en-US" sz="1700" dirty="0">
              <a:solidFill>
                <a:schemeClr val="bg1"/>
              </a:solidFill>
            </a:endParaRPr>
          </a:p>
        </p:txBody>
      </p:sp>
      <p:sp>
        <p:nvSpPr>
          <p:cNvPr id="2" name="AutoShape 2" descr="https://www.simplypsychology.org/skinner%20box.jpg?ezimgfmt=rs:382x220/rscb30/ng:webp/ngcb3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4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Learning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921" y="1828800"/>
            <a:ext cx="13410479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bg1"/>
                </a:solidFill>
              </a:rPr>
              <a:t>Factors Facilitating 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3400" dirty="0" smtClean="0">
                <a:solidFill>
                  <a:schemeClr val="bg1"/>
                </a:solidFill>
              </a:rPr>
              <a:t>Continuous </a:t>
            </a:r>
            <a:r>
              <a:rPr lang="en-US" sz="3400" dirty="0" err="1" smtClean="0">
                <a:solidFill>
                  <a:schemeClr val="bg1"/>
                </a:solidFill>
              </a:rPr>
              <a:t>vs</a:t>
            </a:r>
            <a:r>
              <a:rPr lang="en-US" sz="3400" dirty="0" smtClean="0">
                <a:solidFill>
                  <a:schemeClr val="bg1"/>
                </a:solidFill>
              </a:rPr>
              <a:t> Partial Reinforcement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3400" dirty="0" smtClean="0">
                <a:solidFill>
                  <a:schemeClr val="bg1"/>
                </a:solidFill>
              </a:rPr>
              <a:t>Motivation – </a:t>
            </a:r>
            <a:r>
              <a:rPr lang="en-US" sz="2800" i="1" dirty="0" smtClean="0">
                <a:solidFill>
                  <a:schemeClr val="bg1"/>
                </a:solidFill>
              </a:rPr>
              <a:t>Motivation is a mental as well as a physiological state, which arouses an organism to act for fulfilling the current need.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Intrinsic </a:t>
            </a:r>
            <a:r>
              <a:rPr lang="en-US" sz="2800" dirty="0" smtClean="0">
                <a:solidFill>
                  <a:schemeClr val="bg1"/>
                </a:solidFill>
              </a:rPr>
              <a:t>Motivation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Extrinsic Motivation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3400" dirty="0" smtClean="0">
                <a:solidFill>
                  <a:schemeClr val="bg1"/>
                </a:solidFill>
              </a:rPr>
              <a:t>Preparedness for Learning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Learning Disabilities</a:t>
            </a:r>
          </a:p>
          <a:p>
            <a:pPr marL="1110310" lvl="1" indent="-457200" algn="l">
              <a:buFont typeface="Arial" pitchFamily="34" charset="0"/>
              <a:buChar char="•"/>
            </a:pPr>
            <a:endParaRPr lang="en-US" sz="3400" dirty="0" smtClean="0">
              <a:solidFill>
                <a:schemeClr val="bg1"/>
              </a:solidFill>
            </a:endParaRPr>
          </a:p>
        </p:txBody>
      </p:sp>
      <p:sp>
        <p:nvSpPr>
          <p:cNvPr id="2" name="AutoShape 2" descr="https://www.simplypsychology.org/skinner%20box.jpg?ezimgfmt=rs:382x220/rscb30/ng:webp/ngcb3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2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Learning </a:t>
            </a:r>
            <a:r>
              <a:rPr lang="en-US" sz="4400" dirty="0">
                <a:solidFill>
                  <a:schemeClr val="bg1"/>
                </a:solidFill>
              </a:rPr>
              <a:t>Disabilities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921" y="1574800"/>
            <a:ext cx="13410479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 fontScale="92500" lnSpcReduction="10000"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10310" lvl="1" indent="-457200" algn="l">
              <a:buFont typeface="Arial" pitchFamily="34" charset="0"/>
              <a:buChar char="•"/>
            </a:pPr>
            <a:r>
              <a:rPr lang="en-US" sz="3400" dirty="0" smtClean="0">
                <a:solidFill>
                  <a:schemeClr val="bg1"/>
                </a:solidFill>
              </a:rPr>
              <a:t>Sensory impairment, intellectual disability, social &amp; emotional disturbance, poor economic conditions of the family, cultural beliefs &amp; norms or other environmental influences.</a:t>
            </a:r>
          </a:p>
          <a:p>
            <a:pPr marL="1110310" lvl="1" indent="-457200" algn="l">
              <a:buFont typeface="Arial" pitchFamily="34" charset="0"/>
              <a:buChar char="•"/>
            </a:pPr>
            <a:endParaRPr lang="en-US" sz="3400" dirty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3400" dirty="0" smtClean="0">
                <a:solidFill>
                  <a:schemeClr val="bg1"/>
                </a:solidFill>
              </a:rPr>
              <a:t>Learning disability refers to a heterogeneous group of disorders manifested in terms of </a:t>
            </a:r>
            <a:r>
              <a:rPr lang="en-US" sz="2800" i="1" dirty="0" smtClean="0">
                <a:solidFill>
                  <a:schemeClr val="bg1"/>
                </a:solidFill>
              </a:rPr>
              <a:t>difficulty in the acquisition of learning, reading, writing, speaking, reasoning &amp; mathematical activities. (problems with the functioning of CNS)</a:t>
            </a:r>
          </a:p>
          <a:p>
            <a:pPr marL="1110310" lvl="1" indent="-457200" algn="l">
              <a:buFont typeface="Arial" pitchFamily="34" charset="0"/>
              <a:buChar char="•"/>
            </a:pPr>
            <a:endParaRPr lang="en-US" sz="2800" i="1" dirty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3400" dirty="0">
                <a:solidFill>
                  <a:schemeClr val="bg1"/>
                </a:solidFill>
              </a:rPr>
              <a:t>Symptoms</a:t>
            </a:r>
            <a:r>
              <a:rPr lang="en-US" sz="2800" dirty="0" smtClean="0">
                <a:solidFill>
                  <a:schemeClr val="bg1"/>
                </a:solidFill>
              </a:rPr>
              <a:t>: 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Difficulties in writing letters, words &amp; phrases, reading out texts.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ADHD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Poor space orientation &amp; inadequate sense of time, confusion in direction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Poor motor coordination &amp; poor manual dexterity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Fail to understand the oral directions for doing things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Perceptual disorders – Visual, auditory, tactual &amp; kinesthetic misperception.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Dyslexia</a:t>
            </a:r>
          </a:p>
        </p:txBody>
      </p:sp>
      <p:sp>
        <p:nvSpPr>
          <p:cNvPr id="2" name="AutoShape 2" descr="https://www.simplypsychology.org/skinner%20box.jpg?ezimgfmt=rs:382x220/rscb30/ng:webp/ngcb3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4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Learning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921" y="1828800"/>
            <a:ext cx="13410479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bg1"/>
                </a:solidFill>
              </a:rPr>
              <a:t>Nature of Learning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bg1"/>
                </a:solidFill>
              </a:rPr>
              <a:t>Features of 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Learning always involves some kinds of experience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err="1" smtClean="0">
                <a:solidFill>
                  <a:schemeClr val="bg1"/>
                </a:solidFill>
              </a:rPr>
              <a:t>Behavioural</a:t>
            </a:r>
            <a:r>
              <a:rPr lang="en-US" sz="2300" dirty="0" smtClean="0">
                <a:solidFill>
                  <a:schemeClr val="bg1"/>
                </a:solidFill>
              </a:rPr>
              <a:t> changes that occur due to learning are relatively permanent.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Learning is an inferred process &amp; is different from performance.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bg1"/>
                </a:solidFill>
              </a:rPr>
              <a:t>Paradigms of 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Classical Conditioning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Operant Conditioning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Observational 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Cognitive 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Verbal 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Concept 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Skill learning</a:t>
            </a:r>
          </a:p>
        </p:txBody>
      </p:sp>
    </p:spTree>
    <p:extLst>
      <p:ext uri="{BB962C8B-B14F-4D97-AF65-F5344CB8AC3E}">
        <p14:creationId xmlns:p14="http://schemas.microsoft.com/office/powerpoint/2010/main" val="337301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Learning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921" y="1828800"/>
            <a:ext cx="13410479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900" dirty="0">
                <a:solidFill>
                  <a:schemeClr val="bg1"/>
                </a:solidFill>
              </a:rPr>
              <a:t>Classical </a:t>
            </a:r>
            <a:r>
              <a:rPr lang="en-US" sz="2900" dirty="0" smtClean="0">
                <a:solidFill>
                  <a:schemeClr val="bg1"/>
                </a:solidFill>
              </a:rPr>
              <a:t>Conditioning – Ivan P. </a:t>
            </a:r>
            <a:r>
              <a:rPr lang="en-US" sz="2900" smtClean="0">
                <a:solidFill>
                  <a:schemeClr val="bg1"/>
                </a:solidFill>
              </a:rPr>
              <a:t>Pavlov</a:t>
            </a:r>
            <a:endParaRPr lang="en-US" sz="2900" dirty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Unconditioned Stimulus (US)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Unconditioned Response (UR)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Conditioned Stimulus (CS)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Conditioned Response (CR)</a:t>
            </a:r>
          </a:p>
        </p:txBody>
      </p:sp>
      <p:sp>
        <p:nvSpPr>
          <p:cNvPr id="2" name="AutoShape 2" descr="https://www.simplypsychology.org/skinner%20box.jpg?ezimgfmt=rs:382x220/rscb30/ng:webp/ngcb3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4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Learning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921" y="1828800"/>
            <a:ext cx="13410479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Determinants of Classical Conditioning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1. Time Relations between Stimuli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Simultaneous Conditioning (CS = US)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Delayed Conditioning (CS_US)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Trace Conditioning (CS_| US)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Backward </a:t>
            </a:r>
            <a:r>
              <a:rPr lang="en-US" sz="2400" dirty="0" smtClean="0">
                <a:solidFill>
                  <a:schemeClr val="bg1"/>
                </a:solidFill>
              </a:rPr>
              <a:t>Conditioning </a:t>
            </a:r>
            <a:r>
              <a:rPr lang="en-US" sz="2400" dirty="0">
                <a:solidFill>
                  <a:schemeClr val="bg1"/>
                </a:solidFill>
              </a:rPr>
              <a:t>(US_CS)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2. Type of Unconditioned </a:t>
            </a:r>
            <a:r>
              <a:rPr lang="en-US" sz="3200" dirty="0" smtClean="0">
                <a:solidFill>
                  <a:schemeClr val="bg1"/>
                </a:solidFill>
              </a:rPr>
              <a:t>Stimuli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Appetitive – </a:t>
            </a:r>
            <a:r>
              <a:rPr lang="en-US" sz="2400" dirty="0" err="1" smtClean="0">
                <a:solidFill>
                  <a:schemeClr val="bg1"/>
                </a:solidFill>
              </a:rPr>
              <a:t>Pyaar</a:t>
            </a:r>
            <a:r>
              <a:rPr lang="en-US" sz="2400" dirty="0" smtClean="0">
                <a:solidFill>
                  <a:schemeClr val="bg1"/>
                </a:solidFill>
              </a:rPr>
              <a:t> se automatically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Aversive - </a:t>
            </a:r>
            <a:r>
              <a:rPr lang="en-US" sz="2400" dirty="0" err="1" smtClean="0">
                <a:solidFill>
                  <a:schemeClr val="bg1"/>
                </a:solidFill>
              </a:rPr>
              <a:t>Jabardasti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3. Intensity of Conditioned Stimuli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Ex:- </a:t>
            </a:r>
            <a:r>
              <a:rPr lang="en-US" sz="2400" dirty="0" err="1" smtClean="0">
                <a:solidFill>
                  <a:schemeClr val="bg1"/>
                </a:solidFill>
              </a:rPr>
              <a:t>Pitai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87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Learning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5575" y="1574800"/>
            <a:ext cx="7543078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bg1"/>
                </a:solidFill>
              </a:rPr>
              <a:t>Operant Conditioning – </a:t>
            </a:r>
            <a:r>
              <a:rPr lang="en-US" sz="2900" dirty="0" err="1" smtClean="0">
                <a:solidFill>
                  <a:schemeClr val="bg1"/>
                </a:solidFill>
              </a:rPr>
              <a:t>B.F.Skinner</a:t>
            </a:r>
            <a:endParaRPr lang="en-US" sz="29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bg1"/>
                </a:solidFill>
              </a:rPr>
              <a:t>Determinants of Operant Conditioning</a:t>
            </a:r>
            <a:endParaRPr lang="en-US" sz="2900" dirty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Operant or Instrument conditioning is a form of learning in which behaviour is learned, maintained or changed through its consequences. Such consequences are called </a:t>
            </a:r>
            <a:r>
              <a:rPr lang="en-US" sz="2300" dirty="0" err="1" smtClean="0">
                <a:solidFill>
                  <a:schemeClr val="bg1"/>
                </a:solidFill>
              </a:rPr>
              <a:t>reinforcers</a:t>
            </a:r>
            <a:r>
              <a:rPr lang="en-US" sz="2300" dirty="0" smtClean="0">
                <a:solidFill>
                  <a:schemeClr val="bg1"/>
                </a:solidFill>
              </a:rPr>
              <a:t>.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A </a:t>
            </a:r>
            <a:r>
              <a:rPr lang="en-US" sz="2300" dirty="0" err="1" smtClean="0">
                <a:solidFill>
                  <a:schemeClr val="bg1"/>
                </a:solidFill>
              </a:rPr>
              <a:t>reinforcer</a:t>
            </a:r>
            <a:r>
              <a:rPr lang="en-US" sz="2300" dirty="0" smtClean="0">
                <a:solidFill>
                  <a:schemeClr val="bg1"/>
                </a:solidFill>
              </a:rPr>
              <a:t> is defined as any stimulus or event, which increases the probability of the occurrence of a (desired) response.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err="1" smtClean="0">
                <a:solidFill>
                  <a:schemeClr val="bg1"/>
                </a:solidFill>
              </a:rPr>
              <a:t>Reinforcer</a:t>
            </a:r>
            <a:r>
              <a:rPr lang="en-US" sz="2300" dirty="0" smtClean="0">
                <a:solidFill>
                  <a:schemeClr val="bg1"/>
                </a:solidFill>
              </a:rPr>
              <a:t> features: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Types (Positive or Negative)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Number or frequency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Quality (Superior or Inferior)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Schedule (Continuous or intermittent)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Nature of the response or behaviour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Interval between response &amp; reinforcement</a:t>
            </a:r>
            <a:endParaRPr lang="en-US" sz="1700" dirty="0">
              <a:solidFill>
                <a:schemeClr val="bg1"/>
              </a:solidFill>
            </a:endParaRPr>
          </a:p>
        </p:txBody>
      </p:sp>
      <p:sp>
        <p:nvSpPr>
          <p:cNvPr id="2" name="AutoShape 2" descr="https://www.simplypsychology.org/skinner%20box.jpg?ezimgfmt=rs:382x220/rscb30/ng:webp/ngcb3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https://www.simplypsychology.org/skinner%20box.jpg?ezimgfmt=rs:382x220/rscb30/ng:webp/ngcb30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https://www.simplypsychology.org/skinner%20box.jpg?ezimgfmt=rs:382x220/rscb30/ng:webp/ngcb30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https://images.saymedia-content.com/.image/t_share/MTc0MTY1OTk5NDMwNDEyMTU2/skinners-box-and-video-gam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062825"/>
            <a:ext cx="6155113" cy="572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64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Learning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920" y="1302841"/>
            <a:ext cx="13410479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bg1"/>
                </a:solidFill>
              </a:rPr>
              <a:t>Key Learning Processes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Reinforcement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err="1" smtClean="0">
                <a:solidFill>
                  <a:schemeClr val="bg1"/>
                </a:solidFill>
              </a:rPr>
              <a:t>Reinforcers</a:t>
            </a:r>
            <a:r>
              <a:rPr lang="en-US" sz="1700" dirty="0" smtClean="0">
                <a:solidFill>
                  <a:schemeClr val="bg1"/>
                </a:solidFill>
              </a:rPr>
              <a:t> are stimuli that increase the rate or probability of the responses that precede. 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A Positive </a:t>
            </a:r>
            <a:r>
              <a:rPr lang="en-US" sz="1700" dirty="0" err="1" smtClean="0">
                <a:solidFill>
                  <a:schemeClr val="bg1"/>
                </a:solidFill>
              </a:rPr>
              <a:t>reinforcer</a:t>
            </a:r>
            <a:r>
              <a:rPr lang="en-US" sz="1700" dirty="0" smtClean="0">
                <a:solidFill>
                  <a:schemeClr val="bg1"/>
                </a:solidFill>
              </a:rPr>
              <a:t> increases the rate of response that precedes its presentation.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A Negative </a:t>
            </a:r>
            <a:r>
              <a:rPr lang="en-US" sz="1700" dirty="0" err="1">
                <a:solidFill>
                  <a:schemeClr val="bg1"/>
                </a:solidFill>
              </a:rPr>
              <a:t>r</a:t>
            </a:r>
            <a:r>
              <a:rPr lang="en-US" sz="1700" dirty="0" err="1" smtClean="0">
                <a:solidFill>
                  <a:schemeClr val="bg1"/>
                </a:solidFill>
              </a:rPr>
              <a:t>einforcer</a:t>
            </a:r>
            <a:r>
              <a:rPr lang="en-US" sz="1700" dirty="0" smtClean="0">
                <a:solidFill>
                  <a:schemeClr val="bg1"/>
                </a:solidFill>
              </a:rPr>
              <a:t> increase the rate of the response that precedes their removal or termination.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Primary </a:t>
            </a:r>
            <a:r>
              <a:rPr lang="en-US" sz="1700" dirty="0" err="1" smtClean="0">
                <a:solidFill>
                  <a:schemeClr val="bg1"/>
                </a:solidFill>
              </a:rPr>
              <a:t>reinforcer</a:t>
            </a:r>
            <a:r>
              <a:rPr lang="en-US" sz="1700" dirty="0" smtClean="0">
                <a:solidFill>
                  <a:schemeClr val="bg1"/>
                </a:solidFill>
              </a:rPr>
              <a:t> is biologically important since it determines the organism’s survival (food)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Secondary </a:t>
            </a:r>
            <a:r>
              <a:rPr lang="en-US" sz="1700" dirty="0" err="1" smtClean="0">
                <a:solidFill>
                  <a:schemeClr val="bg1"/>
                </a:solidFill>
              </a:rPr>
              <a:t>reinforcer</a:t>
            </a:r>
            <a:r>
              <a:rPr lang="en-US" sz="1700" dirty="0" smtClean="0">
                <a:solidFill>
                  <a:schemeClr val="bg1"/>
                </a:solidFill>
              </a:rPr>
              <a:t> is one which has acquired characteristics of the </a:t>
            </a:r>
            <a:r>
              <a:rPr lang="en-US" sz="1700" dirty="0" err="1" smtClean="0">
                <a:solidFill>
                  <a:schemeClr val="bg1"/>
                </a:solidFill>
              </a:rPr>
              <a:t>reinforcer</a:t>
            </a:r>
            <a:r>
              <a:rPr lang="en-US" sz="1700" dirty="0" smtClean="0">
                <a:solidFill>
                  <a:schemeClr val="bg1"/>
                </a:solidFill>
              </a:rPr>
              <a:t> because of the organism’s experience with the environment (Money, Praise &amp; Grades)</a:t>
            </a:r>
            <a:endParaRPr lang="en-US" sz="1700" dirty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Extinction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Extinction means disappearance of learned response due to removal of reinforcement from the situation in which the </a:t>
            </a:r>
            <a:r>
              <a:rPr lang="en-US" sz="1700" dirty="0" err="1" smtClean="0">
                <a:solidFill>
                  <a:schemeClr val="bg1"/>
                </a:solidFill>
              </a:rPr>
              <a:t>reponse</a:t>
            </a:r>
            <a:r>
              <a:rPr lang="en-US" sz="1700" dirty="0" smtClean="0">
                <a:solidFill>
                  <a:schemeClr val="bg1"/>
                </a:solidFill>
              </a:rPr>
              <a:t> used to occur.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Learning shows resistance to extinction for sometime. 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err="1" smtClean="0">
                <a:solidFill>
                  <a:schemeClr val="bg1"/>
                </a:solidFill>
              </a:rPr>
              <a:t>Resistanceto</a:t>
            </a:r>
            <a:r>
              <a:rPr lang="en-US" sz="1700" dirty="0" smtClean="0">
                <a:solidFill>
                  <a:schemeClr val="bg1"/>
                </a:solidFill>
              </a:rPr>
              <a:t> extinction increases with increasing number of reinforcement during acquisition trials.</a:t>
            </a:r>
            <a:endParaRPr lang="en-US" sz="1700" dirty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err="1">
                <a:solidFill>
                  <a:schemeClr val="bg1"/>
                </a:solidFill>
              </a:rPr>
              <a:t>Generalisation</a:t>
            </a:r>
            <a:r>
              <a:rPr lang="en-US" sz="2300" dirty="0">
                <a:solidFill>
                  <a:schemeClr val="bg1"/>
                </a:solidFill>
              </a:rPr>
              <a:t> &amp; </a:t>
            </a:r>
            <a:r>
              <a:rPr lang="en-US" sz="2300" dirty="0" smtClean="0">
                <a:solidFill>
                  <a:schemeClr val="bg1"/>
                </a:solidFill>
              </a:rPr>
              <a:t>Discrimination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bg1"/>
                </a:solidFill>
              </a:rPr>
              <a:t>The phenomenon of responding similarly to similar stimuli is known as </a:t>
            </a:r>
            <a:r>
              <a:rPr lang="en-US" sz="1700" dirty="0" err="1" smtClean="0">
                <a:solidFill>
                  <a:schemeClr val="bg1"/>
                </a:solidFill>
              </a:rPr>
              <a:t>generalisation</a:t>
            </a:r>
            <a:r>
              <a:rPr lang="en-US" sz="1700" dirty="0" smtClean="0">
                <a:solidFill>
                  <a:schemeClr val="bg1"/>
                </a:solidFill>
              </a:rPr>
              <a:t>. 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1700" dirty="0" err="1" smtClean="0">
                <a:solidFill>
                  <a:schemeClr val="bg1"/>
                </a:solidFill>
              </a:rPr>
              <a:t>Generalisation</a:t>
            </a:r>
            <a:r>
              <a:rPr lang="en-US" sz="1700" dirty="0" smtClean="0">
                <a:solidFill>
                  <a:schemeClr val="bg1"/>
                </a:solidFill>
              </a:rPr>
              <a:t> is due to similarity while discrimination is a response due to difference.</a:t>
            </a:r>
            <a:endParaRPr lang="en-US" sz="1700" dirty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Spontaneous Recovery</a:t>
            </a:r>
          </a:p>
          <a:p>
            <a:pPr marL="1110310" lvl="1" indent="-457200" algn="l">
              <a:buFont typeface="Arial" pitchFamily="34" charset="0"/>
              <a:buChar char="•"/>
            </a:pP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2" name="AutoShape 2" descr="https://www.simplypsychology.org/skinner%20box.jpg?ezimgfmt=rs:382x220/rscb30/ng:webp/ngcb3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8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Learning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921" y="1828800"/>
            <a:ext cx="13410479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bg1"/>
                </a:solidFill>
              </a:rPr>
              <a:t>Observational Learning – Bandura</a:t>
            </a:r>
          </a:p>
          <a:p>
            <a:pPr marL="1763420" lvl="2" indent="-457200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Observational learning observers acquire knowledge by observing the model’s behaviour, but performance is influenced by model’s behaviour being rewarded </a:t>
            </a:r>
            <a:r>
              <a:rPr lang="en-US" sz="2800" smtClean="0">
                <a:solidFill>
                  <a:schemeClr val="bg1"/>
                </a:solidFill>
              </a:rPr>
              <a:t>and punished.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Imitation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Social 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Modeling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bg1"/>
                </a:solidFill>
              </a:rPr>
              <a:t>Cognitive 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Insight 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Latent 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endParaRPr lang="en-US" sz="2300" dirty="0">
              <a:solidFill>
                <a:schemeClr val="bg1"/>
              </a:solidFill>
            </a:endParaRPr>
          </a:p>
        </p:txBody>
      </p:sp>
      <p:sp>
        <p:nvSpPr>
          <p:cNvPr id="2" name="AutoShape 2" descr="https://www.simplypsychology.org/skinner%20box.jpg?ezimgfmt=rs:382x220/rscb30/ng:webp/ngcb3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0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Learning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921" y="1828800"/>
            <a:ext cx="13410479" cy="670560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311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6220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933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1244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6555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1866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71771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24882" indent="0" algn="ctr" defTabSz="1306220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bg1"/>
                </a:solidFill>
              </a:rPr>
              <a:t>Verbal Learning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bg1"/>
                </a:solidFill>
              </a:rPr>
              <a:t>Methods used in studying Verbal 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Paired-Associates 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Serial 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Free Recall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Determinants of Verbal Learning</a:t>
            </a:r>
          </a:p>
          <a:p>
            <a:pPr marL="1110310" lvl="1" indent="-457200" algn="l">
              <a:buFont typeface="Arial" pitchFamily="34" charset="0"/>
              <a:buChar char="•"/>
            </a:pPr>
            <a:endParaRPr lang="en-US" sz="2300" dirty="0" smtClean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Length of the list &amp; Meaningfulness of material</a:t>
            </a: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Learning Time</a:t>
            </a:r>
            <a:endParaRPr lang="en-US" sz="2300" dirty="0">
              <a:solidFill>
                <a:schemeClr val="bg1"/>
              </a:solidFill>
            </a:endParaRPr>
          </a:p>
          <a:p>
            <a:pPr marL="1110310" lvl="1" indent="-457200" algn="l"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Category </a:t>
            </a:r>
            <a:r>
              <a:rPr lang="en-US" sz="2300" dirty="0">
                <a:solidFill>
                  <a:schemeClr val="bg1"/>
                </a:solidFill>
              </a:rPr>
              <a:t>clustering</a:t>
            </a:r>
          </a:p>
        </p:txBody>
      </p:sp>
      <p:sp>
        <p:nvSpPr>
          <p:cNvPr id="2" name="AutoShape 2" descr="https://www.simplypsychology.org/skinner%20box.jpg?ezimgfmt=rs:382x220/rscb30/ng:webp/ngcb3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1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D:\Learn Psychology with Vishal Pandey\background for different creati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2"/>
            <a:ext cx="14706600" cy="82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68066" y="533400"/>
            <a:ext cx="114060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hnschrift SemiBold" pitchFamily="34" charset="0"/>
              </a:rPr>
              <a:t>Learning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hnschrift SemiBold" pitchFamily="34" charset="0"/>
            </a:endParaRPr>
          </a:p>
        </p:txBody>
      </p:sp>
      <p:sp>
        <p:nvSpPr>
          <p:cNvPr id="2" name="AutoShape 2" descr="https://www.simplypsychology.org/skinner%20box.jpg?ezimgfmt=rs:382x220/rscb30/ng:webp/ngcb3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097941"/>
              </p:ext>
            </p:extLst>
          </p:nvPr>
        </p:nvGraphicFramePr>
        <p:xfrm>
          <a:off x="2294313" y="2819400"/>
          <a:ext cx="97536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0"/>
                <a:gridCol w="3251200"/>
                <a:gridCol w="3251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Unfamiliar</a:t>
                      </a:r>
                      <a:r>
                        <a:rPr lang="en-US" baseline="0" dirty="0" smtClean="0"/>
                        <a:t> words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Familiar</a:t>
                      </a:r>
                      <a:r>
                        <a:rPr lang="en-US" baseline="0" dirty="0" smtClean="0"/>
                        <a:t> words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ZILCH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BOAT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PLUMB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KNOW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LUF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BOWL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TENOR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FEET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00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3660</TotalTime>
  <Words>674</Words>
  <Application>Microsoft Office PowerPoint</Application>
  <PresentationFormat>Custom</PresentationFormat>
  <Paragraphs>139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104</cp:revision>
  <dcterms:created xsi:type="dcterms:W3CDTF">2021-12-27T07:38:05Z</dcterms:created>
  <dcterms:modified xsi:type="dcterms:W3CDTF">2022-09-28T13:52:09Z</dcterms:modified>
</cp:coreProperties>
</file>