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6" r:id="rId34"/>
    <p:sldId id="289" r:id="rId35"/>
    <p:sldId id="291" r:id="rId36"/>
    <p:sldId id="293" r:id="rId37"/>
    <p:sldId id="294" r:id="rId38"/>
    <p:sldId id="295" r:id="rId39"/>
    <p:sldId id="296" r:id="rId40"/>
    <p:sldId id="290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9CDFAA5-E9C9-40E7-A64F-A46355D8C2F5}" type="datetimeFigureOut">
              <a:rPr lang="en-US" smtClean="0"/>
              <a:t>2/28/2024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DFA1B0-CBA5-4E5F-A075-EA587B1E06B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276600"/>
            <a:ext cx="7543800" cy="1752600"/>
          </a:xfrm>
        </p:spPr>
        <p:txBody>
          <a:bodyPr>
            <a:noAutofit/>
          </a:bodyPr>
          <a:lstStyle/>
          <a:p>
            <a:r>
              <a:rPr lang="en-US" sz="6600" dirty="0" smtClean="0"/>
              <a:t>Self &amp; Personality</a:t>
            </a:r>
            <a:endParaRPr lang="en-US" sz="6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5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&amp;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Boundary between self &amp; others in western is different from Indian</a:t>
            </a:r>
          </a:p>
          <a:p>
            <a:r>
              <a:rPr lang="en-US" dirty="0" smtClean="0"/>
              <a:t>In western the boundary is fixed</a:t>
            </a:r>
          </a:p>
          <a:p>
            <a:r>
              <a:rPr lang="en-US" dirty="0" smtClean="0"/>
              <a:t>Indian context doesn’t have fix boundaries &amp; changes as per situation</a:t>
            </a:r>
          </a:p>
          <a:p>
            <a:r>
              <a:rPr lang="en-US" dirty="0" smtClean="0"/>
              <a:t>Western culture is </a:t>
            </a:r>
            <a:r>
              <a:rPr lang="en-US" dirty="0" err="1" smtClean="0"/>
              <a:t>characterised</a:t>
            </a:r>
            <a:r>
              <a:rPr lang="en-US" dirty="0" smtClean="0"/>
              <a:t> as </a:t>
            </a:r>
            <a:r>
              <a:rPr lang="en-US" u="sng" dirty="0" smtClean="0"/>
              <a:t>Individualistic</a:t>
            </a:r>
          </a:p>
          <a:p>
            <a:r>
              <a:rPr lang="en-US" dirty="0" smtClean="0"/>
              <a:t>Asian culture is </a:t>
            </a:r>
            <a:r>
              <a:rPr lang="en-US" dirty="0" err="1" smtClean="0"/>
              <a:t>characterised</a:t>
            </a:r>
            <a:r>
              <a:rPr lang="en-US" dirty="0" smtClean="0"/>
              <a:t> as </a:t>
            </a:r>
            <a:r>
              <a:rPr lang="en-US" u="sng" dirty="0" smtClean="0"/>
              <a:t>Collectivistic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3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Personality refers to unique &amp; relatively stable qualities that characterize an individual’s behaviour across different situations over a period of time.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2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Major approaches to the study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Type approaches </a:t>
            </a:r>
            <a:r>
              <a:rPr lang="en-US" dirty="0" smtClean="0"/>
              <a:t>– It attempts to comprehend human personality by examining certain broad patterns in the observed behavioral characteristics of individuals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Trait approach </a:t>
            </a:r>
            <a:r>
              <a:rPr lang="en-US" dirty="0" smtClean="0"/>
              <a:t>– It focuses on specific psychological attributes along which individuals tend to differ in consistent and stable ways.</a:t>
            </a:r>
          </a:p>
          <a:p>
            <a:endParaRPr lang="en-US" dirty="0" smtClean="0"/>
          </a:p>
          <a:p>
            <a:r>
              <a:rPr lang="en-US" b="1" dirty="0" smtClean="0"/>
              <a:t>Interactional approach </a:t>
            </a:r>
            <a:r>
              <a:rPr lang="en-US" dirty="0" smtClean="0"/>
              <a:t>– it holds that situational characteristics play an important role in determining our behaviour.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5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Greek Physician Hippocrates proposed a topology on personality based on fluid or </a:t>
            </a:r>
            <a:r>
              <a:rPr lang="en-US" dirty="0" err="1" smtClean="0"/>
              <a:t>homour</a:t>
            </a:r>
            <a:r>
              <a:rPr lang="en-US" dirty="0" smtClean="0"/>
              <a:t>. He classified people into four types (sanguine, </a:t>
            </a:r>
            <a:r>
              <a:rPr lang="en-US" dirty="0" err="1" smtClean="0"/>
              <a:t>Phelgmatic</a:t>
            </a:r>
            <a:r>
              <a:rPr lang="en-US" dirty="0" smtClean="0"/>
              <a:t>, melancholic and choleric)</a:t>
            </a:r>
          </a:p>
          <a:p>
            <a:endParaRPr lang="en-US" dirty="0" smtClean="0"/>
          </a:p>
          <a:p>
            <a:r>
              <a:rPr lang="en-US" dirty="0" err="1" smtClean="0"/>
              <a:t>Charak</a:t>
            </a:r>
            <a:r>
              <a:rPr lang="en-US" dirty="0" smtClean="0"/>
              <a:t> </a:t>
            </a:r>
            <a:r>
              <a:rPr lang="en-US" dirty="0" err="1" smtClean="0"/>
              <a:t>Samhita</a:t>
            </a:r>
            <a:r>
              <a:rPr lang="en-US" dirty="0" smtClean="0"/>
              <a:t> – Ayurveda – </a:t>
            </a:r>
            <a:r>
              <a:rPr lang="en-US" dirty="0" err="1" smtClean="0"/>
              <a:t>Vata,Pitta</a:t>
            </a:r>
            <a:r>
              <a:rPr lang="en-US" dirty="0" smtClean="0"/>
              <a:t>, </a:t>
            </a:r>
            <a:r>
              <a:rPr lang="en-US" dirty="0" err="1" smtClean="0"/>
              <a:t>Kapha</a:t>
            </a:r>
            <a:r>
              <a:rPr lang="en-US" dirty="0" smtClean="0"/>
              <a:t> (</a:t>
            </a:r>
            <a:r>
              <a:rPr lang="en-US" dirty="0" err="1" smtClean="0"/>
              <a:t>tridosha</a:t>
            </a:r>
            <a:r>
              <a:rPr lang="en-US" dirty="0" smtClean="0"/>
              <a:t>)(each refers to type of temperament called </a:t>
            </a:r>
            <a:r>
              <a:rPr lang="en-US" dirty="0" err="1" smtClean="0"/>
              <a:t>Prakriti</a:t>
            </a:r>
            <a:r>
              <a:rPr lang="en-US" dirty="0" smtClean="0"/>
              <a:t> of a person.)</a:t>
            </a:r>
          </a:p>
          <a:p>
            <a:endParaRPr lang="en-US" dirty="0"/>
          </a:p>
          <a:p>
            <a:r>
              <a:rPr lang="en-US" dirty="0" smtClean="0"/>
              <a:t>Typology on </a:t>
            </a:r>
            <a:r>
              <a:rPr lang="en-US" dirty="0" err="1" smtClean="0"/>
              <a:t>Trigunas</a:t>
            </a:r>
            <a:endParaRPr lang="en-US" dirty="0" smtClean="0"/>
          </a:p>
          <a:p>
            <a:pPr lvl="1"/>
            <a:r>
              <a:rPr lang="en-US" dirty="0" err="1" smtClean="0"/>
              <a:t>Sattva</a:t>
            </a:r>
            <a:r>
              <a:rPr lang="en-US" dirty="0" smtClean="0"/>
              <a:t> – cleanliness, truthfulness, dutifulness, discipline</a:t>
            </a:r>
          </a:p>
          <a:p>
            <a:pPr lvl="1"/>
            <a:r>
              <a:rPr lang="en-US" dirty="0" smtClean="0"/>
              <a:t>Rajas – intensive activity, dissatisfaction, envy, materialistic</a:t>
            </a:r>
          </a:p>
          <a:p>
            <a:pPr lvl="1"/>
            <a:r>
              <a:rPr lang="en-US" dirty="0" err="1" smtClean="0"/>
              <a:t>Tamas</a:t>
            </a:r>
            <a:r>
              <a:rPr lang="en-US" dirty="0" smtClean="0"/>
              <a:t> – anger, arrogance, depression, laziness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83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Personality by </a:t>
            </a:r>
            <a:r>
              <a:rPr lang="en-US" b="1" dirty="0" smtClean="0"/>
              <a:t>Sheldon</a:t>
            </a:r>
            <a:r>
              <a:rPr lang="en-US" dirty="0" smtClean="0"/>
              <a:t> as body build &amp; temperament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Endomorphic – Fat, soft, round </a:t>
            </a:r>
          </a:p>
          <a:p>
            <a:pPr lvl="6"/>
            <a:r>
              <a:rPr lang="en-US" dirty="0" err="1" smtClean="0"/>
              <a:t>Temparament</a:t>
            </a:r>
            <a:r>
              <a:rPr lang="en-US" dirty="0" smtClean="0"/>
              <a:t> – Relaxed &amp; Sociable</a:t>
            </a:r>
          </a:p>
          <a:p>
            <a:pPr lvl="1"/>
            <a:r>
              <a:rPr lang="en-US" dirty="0" err="1" smtClean="0"/>
              <a:t>Mesomorphic</a:t>
            </a:r>
            <a:r>
              <a:rPr lang="en-US" dirty="0" smtClean="0"/>
              <a:t> – Strong </a:t>
            </a:r>
            <a:r>
              <a:rPr lang="en-US" dirty="0" err="1" smtClean="0"/>
              <a:t>musculine</a:t>
            </a:r>
            <a:r>
              <a:rPr lang="en-US" dirty="0" smtClean="0"/>
              <a:t>, rectangular</a:t>
            </a:r>
          </a:p>
          <a:p>
            <a:pPr lvl="6"/>
            <a:r>
              <a:rPr lang="en-US" dirty="0" smtClean="0"/>
              <a:t>Energetic &amp; Courageous</a:t>
            </a:r>
          </a:p>
          <a:p>
            <a:pPr lvl="1"/>
            <a:r>
              <a:rPr lang="en-US" dirty="0" err="1" smtClean="0"/>
              <a:t>Ectomorphic</a:t>
            </a:r>
            <a:r>
              <a:rPr lang="en-US" dirty="0" smtClean="0"/>
              <a:t> – Thin, long &amp; fragile</a:t>
            </a:r>
          </a:p>
          <a:p>
            <a:pPr lvl="6"/>
            <a:r>
              <a:rPr lang="en-US" dirty="0" err="1" smtClean="0"/>
              <a:t>Brainly</a:t>
            </a:r>
            <a:r>
              <a:rPr lang="en-US" dirty="0" smtClean="0"/>
              <a:t>, artistic &amp; introvert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943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Carl Jung proposed by grouping people into Introverts &amp; Extraverts</a:t>
            </a:r>
          </a:p>
          <a:p>
            <a:pPr lvl="1"/>
            <a:r>
              <a:rPr lang="en-US" dirty="0" smtClean="0"/>
              <a:t>Introvert</a:t>
            </a:r>
          </a:p>
          <a:p>
            <a:pPr lvl="1"/>
            <a:r>
              <a:rPr lang="en-US" dirty="0" smtClean="0"/>
              <a:t>Extravert</a:t>
            </a:r>
          </a:p>
        </p:txBody>
      </p:sp>
    </p:spTree>
    <p:extLst>
      <p:ext uri="{BB962C8B-B14F-4D97-AF65-F5344CB8AC3E}">
        <p14:creationId xmlns:p14="http://schemas.microsoft.com/office/powerpoint/2010/main" val="31213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Friedman &amp; </a:t>
            </a:r>
            <a:r>
              <a:rPr lang="en-US" dirty="0" err="1" smtClean="0"/>
              <a:t>rosenman</a:t>
            </a:r>
            <a:r>
              <a:rPr lang="en-US" dirty="0" smtClean="0"/>
              <a:t> classified in Type-A &amp; Type-B</a:t>
            </a:r>
          </a:p>
          <a:p>
            <a:r>
              <a:rPr lang="en-US" dirty="0" smtClean="0"/>
              <a:t>Type-A :</a:t>
            </a:r>
          </a:p>
          <a:p>
            <a:pPr lvl="1"/>
            <a:r>
              <a:rPr lang="en-US" dirty="0" smtClean="0"/>
              <a:t>High Motivation, Lack patience, feel short of time, in a great hurry, always burdened with work</a:t>
            </a:r>
          </a:p>
          <a:p>
            <a:pPr lvl="1"/>
            <a:r>
              <a:rPr lang="en-US" dirty="0" smtClean="0"/>
              <a:t>Find difficult to slow down &amp; relax</a:t>
            </a:r>
          </a:p>
          <a:p>
            <a:pPr lvl="1"/>
            <a:r>
              <a:rPr lang="en-US" dirty="0" smtClean="0"/>
              <a:t>Prone to hypertension &amp; Coronary heart disease (CHD)</a:t>
            </a:r>
          </a:p>
          <a:p>
            <a:pPr lvl="1"/>
            <a:r>
              <a:rPr lang="en-US" dirty="0" smtClean="0"/>
              <a:t>CHD has even greater risks than high BP or </a:t>
            </a:r>
            <a:r>
              <a:rPr lang="en-US" dirty="0" err="1" smtClean="0"/>
              <a:t>cholestrol</a:t>
            </a:r>
            <a:r>
              <a:rPr lang="en-US" dirty="0" smtClean="0"/>
              <a:t> levels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4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 B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absense</a:t>
            </a:r>
            <a:r>
              <a:rPr lang="en-US" dirty="0" smtClean="0"/>
              <a:t> of Type A traits </a:t>
            </a:r>
          </a:p>
          <a:p>
            <a:endParaRPr lang="en-US" dirty="0" smtClean="0"/>
          </a:p>
          <a:p>
            <a:r>
              <a:rPr lang="en-US" dirty="0" smtClean="0"/>
              <a:t>Morris suggested Type C &amp; Type D Personality</a:t>
            </a:r>
          </a:p>
          <a:p>
            <a:r>
              <a:rPr lang="en-US" dirty="0" smtClean="0"/>
              <a:t>Type C</a:t>
            </a:r>
          </a:p>
          <a:p>
            <a:pPr lvl="1"/>
            <a:r>
              <a:rPr lang="en-US" dirty="0" smtClean="0"/>
              <a:t>They are prone to cancer</a:t>
            </a:r>
          </a:p>
          <a:p>
            <a:pPr lvl="1"/>
            <a:r>
              <a:rPr lang="en-US" dirty="0" smtClean="0"/>
              <a:t>Cooperative, unassertive &amp; patient</a:t>
            </a:r>
          </a:p>
          <a:p>
            <a:pPr lvl="1"/>
            <a:r>
              <a:rPr lang="en-US" dirty="0" smtClean="0"/>
              <a:t>Suppress their negative emotions &amp; show compliance to authority</a:t>
            </a:r>
          </a:p>
          <a:p>
            <a:r>
              <a:rPr lang="en-US" dirty="0" smtClean="0"/>
              <a:t>Type D</a:t>
            </a:r>
          </a:p>
          <a:p>
            <a:pPr lvl="1"/>
            <a:r>
              <a:rPr lang="en-US" dirty="0" smtClean="0"/>
              <a:t>Prone to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66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approach attempts to identify primary characteristics of people</a:t>
            </a:r>
          </a:p>
          <a:p>
            <a:endParaRPr lang="en-US" dirty="0"/>
          </a:p>
          <a:p>
            <a:r>
              <a:rPr lang="en-US" dirty="0" smtClean="0"/>
              <a:t>Trait – Attribute or Quality on which one individual differs from another</a:t>
            </a:r>
          </a:p>
          <a:p>
            <a:pPr lvl="1"/>
            <a:r>
              <a:rPr lang="en-US" dirty="0" smtClean="0"/>
              <a:t>Relatively stable over time</a:t>
            </a:r>
          </a:p>
          <a:p>
            <a:pPr lvl="1"/>
            <a:r>
              <a:rPr lang="en-US" dirty="0" smtClean="0"/>
              <a:t>Consistent across situations</a:t>
            </a:r>
          </a:p>
          <a:p>
            <a:pPr lvl="1"/>
            <a:r>
              <a:rPr lang="en-US" dirty="0" smtClean="0"/>
              <a:t>Strength &amp; combinations vary across individuals leading to individual differences in personality</a:t>
            </a:r>
          </a:p>
          <a:p>
            <a:endParaRPr lang="en-US" dirty="0"/>
          </a:p>
          <a:p>
            <a:r>
              <a:rPr lang="en-US" dirty="0" err="1" smtClean="0"/>
              <a:t>Allport’s</a:t>
            </a:r>
            <a:r>
              <a:rPr lang="en-US" dirty="0" smtClean="0"/>
              <a:t> trait theory</a:t>
            </a:r>
          </a:p>
          <a:p>
            <a:r>
              <a:rPr lang="en-US" dirty="0" err="1" smtClean="0"/>
              <a:t>Cattell</a:t>
            </a:r>
            <a:r>
              <a:rPr lang="en-US" dirty="0" smtClean="0"/>
              <a:t> – Personality factors</a:t>
            </a:r>
          </a:p>
          <a:p>
            <a:r>
              <a:rPr lang="en-US" dirty="0" err="1" smtClean="0"/>
              <a:t>Eysenck’s</a:t>
            </a:r>
            <a:r>
              <a:rPr lang="en-US" dirty="0" smtClean="0"/>
              <a:t> Theory</a:t>
            </a:r>
          </a:p>
        </p:txBody>
      </p:sp>
    </p:spTree>
    <p:extLst>
      <p:ext uri="{BB962C8B-B14F-4D97-AF65-F5344CB8AC3E}">
        <p14:creationId xmlns:p14="http://schemas.microsoft.com/office/powerpoint/2010/main" val="130337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Allport’s</a:t>
            </a:r>
            <a:r>
              <a:rPr lang="en-US" dirty="0" smtClean="0"/>
              <a:t> Trait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Gordon </a:t>
            </a:r>
            <a:r>
              <a:rPr lang="en-US" dirty="0" err="1" smtClean="0"/>
              <a:t>allport</a:t>
            </a:r>
            <a:r>
              <a:rPr lang="en-US" dirty="0" smtClean="0"/>
              <a:t> is considered the pioneer of trait approach</a:t>
            </a:r>
          </a:p>
          <a:p>
            <a:r>
              <a:rPr lang="en-US" dirty="0" smtClean="0"/>
              <a:t>Words people use describes themselves &amp; others</a:t>
            </a:r>
          </a:p>
          <a:p>
            <a:r>
              <a:rPr lang="en-US" dirty="0" smtClean="0"/>
              <a:t>Cardinal Traits </a:t>
            </a:r>
          </a:p>
          <a:p>
            <a:pPr lvl="2"/>
            <a:r>
              <a:rPr lang="en-US" dirty="0" smtClean="0"/>
              <a:t>They are highly </a:t>
            </a:r>
            <a:r>
              <a:rPr lang="en-US" dirty="0" err="1" smtClean="0"/>
              <a:t>generalised</a:t>
            </a:r>
            <a:r>
              <a:rPr lang="en-US" dirty="0" smtClean="0"/>
              <a:t> dispositions.</a:t>
            </a:r>
          </a:p>
          <a:p>
            <a:pPr lvl="2"/>
            <a:r>
              <a:rPr lang="en-US" dirty="0" smtClean="0"/>
              <a:t>Indicate the goal around which a person’s life seem to revolve</a:t>
            </a:r>
          </a:p>
          <a:p>
            <a:pPr lvl="2"/>
            <a:r>
              <a:rPr lang="en-US" dirty="0" smtClean="0"/>
              <a:t>Such traits get associated with the name of person</a:t>
            </a:r>
          </a:p>
        </p:txBody>
      </p:sp>
    </p:spTree>
    <p:extLst>
      <p:ext uri="{BB962C8B-B14F-4D97-AF65-F5344CB8AC3E}">
        <p14:creationId xmlns:p14="http://schemas.microsoft.com/office/powerpoint/2010/main" val="5278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2362200"/>
            <a:ext cx="8503920" cy="3044952"/>
          </a:xfrm>
        </p:spPr>
        <p:txBody>
          <a:bodyPr/>
          <a:lstStyle/>
          <a:p>
            <a:r>
              <a:rPr lang="en-US" dirty="0" smtClean="0"/>
              <a:t>Self – The way in which we define our existence &amp; also to the ways in which our experiences are </a:t>
            </a:r>
            <a:r>
              <a:rPr lang="en-US" dirty="0" err="1" smtClean="0"/>
              <a:t>organised</a:t>
            </a:r>
            <a:r>
              <a:rPr lang="en-US" dirty="0" smtClean="0"/>
              <a:t> and show up in our behaviour</a:t>
            </a:r>
          </a:p>
          <a:p>
            <a:endParaRPr lang="en-US" dirty="0" smtClean="0"/>
          </a:p>
          <a:p>
            <a:r>
              <a:rPr lang="en-US" dirty="0" smtClean="0"/>
              <a:t>Personality – A relatively stable pattern of behaviour represents the ‘personality’ of that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8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Allport’s</a:t>
            </a:r>
            <a:r>
              <a:rPr lang="en-US" dirty="0" smtClean="0"/>
              <a:t> Trait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Central traits </a:t>
            </a:r>
          </a:p>
          <a:p>
            <a:pPr lvl="2"/>
            <a:r>
              <a:rPr lang="en-US" dirty="0" smtClean="0"/>
              <a:t>Less pervasive in effect, but still quite </a:t>
            </a:r>
            <a:r>
              <a:rPr lang="en-US" dirty="0" err="1" smtClean="0"/>
              <a:t>generalised</a:t>
            </a:r>
            <a:r>
              <a:rPr lang="en-US" dirty="0" smtClean="0"/>
              <a:t> dispositions.</a:t>
            </a:r>
          </a:p>
          <a:p>
            <a:pPr lvl="2"/>
            <a:r>
              <a:rPr lang="en-US" dirty="0" smtClean="0"/>
              <a:t>Used for writing a testimonial or job recommendation, for </a:t>
            </a:r>
            <a:r>
              <a:rPr lang="en-US" dirty="0" err="1" smtClean="0"/>
              <a:t>eg</a:t>
            </a:r>
            <a:r>
              <a:rPr lang="en-US" dirty="0" smtClean="0"/>
              <a:t>: warm, sincere, etc.</a:t>
            </a:r>
            <a:endParaRPr lang="en-US" dirty="0"/>
          </a:p>
          <a:p>
            <a:r>
              <a:rPr lang="en-US" dirty="0" smtClean="0"/>
              <a:t>Secondary traits</a:t>
            </a:r>
          </a:p>
          <a:p>
            <a:pPr lvl="2"/>
            <a:r>
              <a:rPr lang="en-US" dirty="0" smtClean="0"/>
              <a:t>Least </a:t>
            </a:r>
            <a:r>
              <a:rPr lang="en-US" dirty="0" err="1" smtClean="0"/>
              <a:t>generalised</a:t>
            </a:r>
            <a:r>
              <a:rPr lang="en-US" dirty="0" smtClean="0"/>
              <a:t> </a:t>
            </a:r>
            <a:r>
              <a:rPr lang="en-US" dirty="0" err="1" smtClean="0"/>
              <a:t>characterisitcs</a:t>
            </a:r>
            <a:endParaRPr lang="en-US" dirty="0" smtClean="0"/>
          </a:p>
          <a:p>
            <a:pPr lvl="2"/>
            <a:r>
              <a:rPr lang="en-US" dirty="0" smtClean="0"/>
              <a:t>Any variation in traits would elicit a different </a:t>
            </a:r>
            <a:r>
              <a:rPr lang="en-US" dirty="0" err="1" smtClean="0"/>
              <a:t>respoinse</a:t>
            </a:r>
            <a:r>
              <a:rPr lang="en-US" dirty="0" smtClean="0"/>
              <a:t> to the same situation.</a:t>
            </a:r>
          </a:p>
        </p:txBody>
      </p:sp>
    </p:spTree>
    <p:extLst>
      <p:ext uri="{BB962C8B-B14F-4D97-AF65-F5344CB8AC3E}">
        <p14:creationId xmlns:p14="http://schemas.microsoft.com/office/powerpoint/2010/main" val="211234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Cattell</a:t>
            </a:r>
            <a:r>
              <a:rPr lang="en-US" dirty="0" smtClean="0"/>
              <a:t> : Personality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Raymond </a:t>
            </a:r>
            <a:r>
              <a:rPr lang="en-US" dirty="0" err="1" smtClean="0"/>
              <a:t>Cattell</a:t>
            </a:r>
            <a:r>
              <a:rPr lang="en-US" dirty="0" smtClean="0"/>
              <a:t> believed that people differ on common structure. It could be determined empirically.</a:t>
            </a:r>
          </a:p>
          <a:p>
            <a:endParaRPr lang="en-US" dirty="0" smtClean="0"/>
          </a:p>
          <a:p>
            <a:r>
              <a:rPr lang="en-US" dirty="0" smtClean="0"/>
              <a:t>A applied factor analysis, a statistical technique &amp; found 16 primary or source traits.</a:t>
            </a:r>
          </a:p>
          <a:p>
            <a:pPr lvl="1"/>
            <a:r>
              <a:rPr lang="en-US" dirty="0" smtClean="0"/>
              <a:t>Source traits – They are stable &amp; considered building blocks of personality </a:t>
            </a:r>
          </a:p>
          <a:p>
            <a:pPr lvl="1"/>
            <a:r>
              <a:rPr lang="en-US" dirty="0" smtClean="0"/>
              <a:t>Surface traits – Result out the interaction of source trait.</a:t>
            </a:r>
          </a:p>
          <a:p>
            <a:endParaRPr lang="en-US" dirty="0" smtClean="0"/>
          </a:p>
          <a:p>
            <a:r>
              <a:rPr lang="en-US" dirty="0" smtClean="0"/>
              <a:t>He developed a test called sixteen personality Factor Questionnaire (16 PF)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51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Eysenck’s</a:t>
            </a:r>
            <a:r>
              <a:rPr lang="en-US" dirty="0" smtClean="0"/>
              <a:t>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H.J </a:t>
            </a:r>
            <a:r>
              <a:rPr lang="en-US" dirty="0" err="1" smtClean="0"/>
              <a:t>Eysenck</a:t>
            </a:r>
            <a:r>
              <a:rPr lang="en-US" dirty="0" smtClean="0"/>
              <a:t> proposed that personality could be reduced to two broad dimensions. The dimensions are:</a:t>
            </a:r>
          </a:p>
          <a:p>
            <a:pPr lvl="1"/>
            <a:r>
              <a:rPr lang="en-US" dirty="0" smtClean="0"/>
              <a:t>Neuroticism </a:t>
            </a:r>
            <a:r>
              <a:rPr lang="en-US" dirty="0" err="1" smtClean="0"/>
              <a:t>vs</a:t>
            </a:r>
            <a:r>
              <a:rPr lang="en-US" dirty="0" smtClean="0"/>
              <a:t> Emotional Stability : Refers to the degree to which people have control over feelings. They are anxious, moody, touchy, restless &amp; vice versa</a:t>
            </a:r>
          </a:p>
          <a:p>
            <a:pPr lvl="1"/>
            <a:r>
              <a:rPr lang="en-US" dirty="0" smtClean="0"/>
              <a:t>Extraversion </a:t>
            </a:r>
            <a:r>
              <a:rPr lang="en-US" dirty="0" err="1" smtClean="0"/>
              <a:t>vs</a:t>
            </a:r>
            <a:r>
              <a:rPr lang="en-US" dirty="0" smtClean="0"/>
              <a:t> Introversion</a:t>
            </a:r>
          </a:p>
          <a:p>
            <a:pPr lvl="1"/>
            <a:r>
              <a:rPr lang="en-US" dirty="0" smtClean="0"/>
              <a:t>Psychoticism </a:t>
            </a:r>
            <a:r>
              <a:rPr lang="en-US" dirty="0" err="1" smtClean="0"/>
              <a:t>vs</a:t>
            </a:r>
            <a:r>
              <a:rPr lang="en-US" dirty="0" smtClean="0"/>
              <a:t> Sociability: Hostile, egocentric &amp; antisocial</a:t>
            </a:r>
          </a:p>
          <a:p>
            <a:r>
              <a:rPr lang="en-US" dirty="0" err="1" smtClean="0"/>
              <a:t>Eysenck</a:t>
            </a:r>
            <a:r>
              <a:rPr lang="en-US" dirty="0" smtClean="0"/>
              <a:t> Personality Questionnaire</a:t>
            </a:r>
          </a:p>
          <a:p>
            <a:r>
              <a:rPr lang="en-US" dirty="0" smtClean="0"/>
              <a:t>(Box 2.2 imp)</a:t>
            </a:r>
          </a:p>
        </p:txBody>
      </p:sp>
    </p:spTree>
    <p:extLst>
      <p:ext uri="{BB962C8B-B14F-4D97-AF65-F5344CB8AC3E}">
        <p14:creationId xmlns:p14="http://schemas.microsoft.com/office/powerpoint/2010/main" val="30854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Psychodynamic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Developed by Sigmund Freud</a:t>
            </a:r>
          </a:p>
          <a:p>
            <a:r>
              <a:rPr lang="en-US" dirty="0" smtClean="0"/>
              <a:t>Used hypnosis</a:t>
            </a:r>
          </a:p>
          <a:p>
            <a:r>
              <a:rPr lang="en-US" dirty="0" smtClean="0"/>
              <a:t>Used free association, dream analysis &amp; analysis of errors.</a:t>
            </a:r>
          </a:p>
          <a:p>
            <a:pPr lvl="1"/>
            <a:r>
              <a:rPr lang="en-US" dirty="0" smtClean="0"/>
              <a:t>Level of Consciousness</a:t>
            </a:r>
          </a:p>
          <a:p>
            <a:pPr lvl="1"/>
            <a:r>
              <a:rPr lang="en-US" dirty="0" smtClean="0"/>
              <a:t>Structure of personality</a:t>
            </a:r>
          </a:p>
          <a:p>
            <a:pPr lvl="1"/>
            <a:r>
              <a:rPr lang="en-US" dirty="0" smtClean="0"/>
              <a:t>Ego </a:t>
            </a:r>
            <a:r>
              <a:rPr lang="en-US" dirty="0" err="1" smtClean="0"/>
              <a:t>Defence</a:t>
            </a:r>
            <a:r>
              <a:rPr lang="en-US" dirty="0" smtClean="0"/>
              <a:t> Mechanisms</a:t>
            </a:r>
          </a:p>
          <a:p>
            <a:pPr lvl="1"/>
            <a:r>
              <a:rPr lang="en-US" dirty="0" smtClean="0"/>
              <a:t>Stages of Personality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2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 of Consciousness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 levels of Consciousness</a:t>
            </a:r>
          </a:p>
          <a:p>
            <a:pPr lvl="1"/>
            <a:r>
              <a:rPr lang="en-US" dirty="0" smtClean="0"/>
              <a:t>Conscious : thoughts, feelings &amp; actions of which people are aware</a:t>
            </a:r>
          </a:p>
          <a:p>
            <a:pPr lvl="1"/>
            <a:r>
              <a:rPr lang="en-US" dirty="0" smtClean="0"/>
              <a:t>Preconscious: Mental activity of which people may become aware if attended closely</a:t>
            </a:r>
          </a:p>
          <a:p>
            <a:pPr lvl="1"/>
            <a:r>
              <a:rPr lang="en-US" dirty="0" smtClean="0"/>
              <a:t>Unconscious: Mental activity of which we are unaware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6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Structure of Personality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 primary structural elements of personality are:</a:t>
            </a:r>
          </a:p>
          <a:p>
            <a:pPr lvl="1"/>
            <a:r>
              <a:rPr lang="en-US" dirty="0" smtClean="0"/>
              <a:t>Id – Works on pleasure principle</a:t>
            </a:r>
          </a:p>
          <a:p>
            <a:pPr lvl="2"/>
            <a:r>
              <a:rPr lang="en-US" dirty="0" smtClean="0"/>
              <a:t>Doesn’t care for moral values</a:t>
            </a:r>
          </a:p>
          <a:p>
            <a:pPr lvl="1"/>
            <a:r>
              <a:rPr lang="en-US" dirty="0" smtClean="0"/>
              <a:t>Ego</a:t>
            </a:r>
          </a:p>
          <a:p>
            <a:pPr lvl="2"/>
            <a:r>
              <a:rPr lang="en-US" dirty="0" smtClean="0"/>
              <a:t>Satisfy an individual’s instinct</a:t>
            </a:r>
          </a:p>
          <a:p>
            <a:pPr lvl="2"/>
            <a:r>
              <a:rPr lang="en-US" dirty="0" smtClean="0"/>
              <a:t>Works on reality principle &amp; direct the id towards more appropriate ways of behaviour</a:t>
            </a:r>
          </a:p>
          <a:p>
            <a:pPr lvl="1"/>
            <a:r>
              <a:rPr lang="en-US" dirty="0" smtClean="0"/>
              <a:t>Super ego</a:t>
            </a:r>
          </a:p>
          <a:p>
            <a:pPr lvl="2"/>
            <a:r>
              <a:rPr lang="en-US" dirty="0" smtClean="0"/>
              <a:t>Moral branch of mental functioning controls the id</a:t>
            </a:r>
          </a:p>
          <a:p>
            <a:pPr lvl="1"/>
            <a:r>
              <a:rPr lang="en-US" dirty="0" smtClean="0"/>
              <a:t>Id is </a:t>
            </a:r>
            <a:r>
              <a:rPr lang="en-US" dirty="0" err="1" smtClean="0"/>
              <a:t>energised</a:t>
            </a:r>
            <a:r>
              <a:rPr lang="en-US" dirty="0" smtClean="0"/>
              <a:t> by two instinctual forces: Life &amp; death</a:t>
            </a:r>
          </a:p>
          <a:p>
            <a:pPr lvl="1"/>
            <a:r>
              <a:rPr lang="en-US" dirty="0" smtClean="0"/>
              <a:t>Libido: Instinctual life force that </a:t>
            </a:r>
            <a:r>
              <a:rPr lang="en-US" dirty="0" err="1" smtClean="0"/>
              <a:t>energises</a:t>
            </a:r>
            <a:r>
              <a:rPr lang="en-US" dirty="0" smtClean="0"/>
              <a:t> the id</a:t>
            </a:r>
          </a:p>
        </p:txBody>
      </p:sp>
    </p:spTree>
    <p:extLst>
      <p:ext uri="{BB962C8B-B14F-4D97-AF65-F5344CB8AC3E}">
        <p14:creationId xmlns:p14="http://schemas.microsoft.com/office/powerpoint/2010/main" val="38345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Defence</a:t>
            </a:r>
            <a:r>
              <a:rPr lang="en-US" dirty="0" smtClean="0"/>
              <a:t> Mechanism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Repression – Motivated forgetting</a:t>
            </a:r>
          </a:p>
          <a:p>
            <a:r>
              <a:rPr lang="en-US" dirty="0" smtClean="0"/>
              <a:t>Projection – Attribute their own trait to others</a:t>
            </a:r>
          </a:p>
          <a:p>
            <a:r>
              <a:rPr lang="en-US" dirty="0" smtClean="0"/>
              <a:t>Denial – totally refuses to accept reality</a:t>
            </a:r>
          </a:p>
          <a:p>
            <a:r>
              <a:rPr lang="en-US" dirty="0" smtClean="0"/>
              <a:t>Reaction Formation – Person defends against anxiety by adopting </a:t>
            </a:r>
            <a:r>
              <a:rPr lang="en-US" dirty="0" err="1" smtClean="0"/>
              <a:t>behaviours</a:t>
            </a:r>
            <a:r>
              <a:rPr lang="en-US" dirty="0" smtClean="0"/>
              <a:t> opposite to true feelings.</a:t>
            </a:r>
          </a:p>
          <a:p>
            <a:r>
              <a:rPr lang="en-US" dirty="0" err="1" smtClean="0"/>
              <a:t>Rationalisation</a:t>
            </a:r>
            <a:r>
              <a:rPr lang="en-US" dirty="0" smtClean="0"/>
              <a:t> – they make the </a:t>
            </a:r>
            <a:r>
              <a:rPr lang="en-US" dirty="0" err="1" smtClean="0"/>
              <a:t>unreasonalble</a:t>
            </a:r>
            <a:r>
              <a:rPr lang="en-US" dirty="0" smtClean="0"/>
              <a:t> feelings seem reasonable &amp; acceptable.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0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Stages of Personality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 stage theory</a:t>
            </a:r>
          </a:p>
          <a:p>
            <a:pPr lvl="1"/>
            <a:r>
              <a:rPr lang="en-US" dirty="0" smtClean="0"/>
              <a:t>Oral Stage</a:t>
            </a:r>
          </a:p>
          <a:p>
            <a:pPr lvl="1"/>
            <a:r>
              <a:rPr lang="en-US" dirty="0" smtClean="0"/>
              <a:t>Anal Stage</a:t>
            </a:r>
          </a:p>
          <a:p>
            <a:pPr lvl="1"/>
            <a:r>
              <a:rPr lang="en-US" dirty="0" smtClean="0"/>
              <a:t>Phallic Stage – </a:t>
            </a:r>
            <a:r>
              <a:rPr lang="en-US" dirty="0" err="1" smtClean="0"/>
              <a:t>Differenciating</a:t>
            </a:r>
            <a:r>
              <a:rPr lang="en-US" dirty="0" smtClean="0"/>
              <a:t> male &amp; female &amp; infatuation like Oedipus Complex &amp; Electra Complex</a:t>
            </a:r>
          </a:p>
          <a:p>
            <a:pPr lvl="1"/>
            <a:r>
              <a:rPr lang="en-US" dirty="0" smtClean="0"/>
              <a:t>Latency Stage – 7 years to 13 years, Physical growth, low sexual urges</a:t>
            </a:r>
          </a:p>
          <a:p>
            <a:pPr lvl="1"/>
            <a:r>
              <a:rPr lang="en-US" dirty="0" smtClean="0"/>
              <a:t>Genital Stage – Mature opposite sex dealing.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1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Freudian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Carl Jung: Aims &amp; Aspirations</a:t>
            </a:r>
          </a:p>
          <a:p>
            <a:r>
              <a:rPr lang="en-US" dirty="0" smtClean="0"/>
              <a:t>Human beings guided as much by aims &amp; aspirations as by sex &amp; aggression (analytical psychology)</a:t>
            </a:r>
          </a:p>
          <a:p>
            <a:r>
              <a:rPr lang="en-US" dirty="0" smtClean="0"/>
              <a:t>Assumption – Personality consists of competing forces &amp; structures within the individual rather than between the individual &amp; the demands of the society.</a:t>
            </a:r>
          </a:p>
          <a:p>
            <a:r>
              <a:rPr lang="en-US" dirty="0" smtClean="0"/>
              <a:t>Archetypes – Collective unconscious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Freudian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2. Karen Horney : Optimism</a:t>
            </a:r>
          </a:p>
          <a:p>
            <a:endParaRPr lang="en-US" dirty="0" smtClean="0"/>
          </a:p>
          <a:p>
            <a:r>
              <a:rPr lang="en-US" dirty="0" smtClean="0"/>
              <a:t>Women were more likely to be affected by social &amp; cultural factors than by biological factors.</a:t>
            </a:r>
          </a:p>
          <a:p>
            <a:r>
              <a:rPr lang="en-US" dirty="0" smtClean="0"/>
              <a:t>Psychological disorders were caused by disturbed interpersonal relationship during childhood</a:t>
            </a:r>
          </a:p>
          <a:p>
            <a:r>
              <a:rPr lang="en-US" dirty="0" smtClean="0"/>
              <a:t>Parents behaviour towards children results in basic anxiety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things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A. Personal Identity- Name, Qualities, beliefs</a:t>
            </a:r>
          </a:p>
          <a:p>
            <a:pPr marL="0" indent="0">
              <a:buNone/>
            </a:pPr>
            <a:r>
              <a:rPr lang="en-US" dirty="0" smtClean="0"/>
              <a:t>	B. Social Identity – Indian, </a:t>
            </a:r>
            <a:r>
              <a:rPr lang="en-US" dirty="0" err="1" smtClean="0"/>
              <a:t>american</a:t>
            </a:r>
            <a:r>
              <a:rPr lang="en-US" dirty="0" smtClean="0"/>
              <a:t>, </a:t>
            </a:r>
            <a:r>
              <a:rPr lang="en-US" dirty="0" err="1" smtClean="0"/>
              <a:t>hindu</a:t>
            </a:r>
            <a:r>
              <a:rPr lang="en-US" dirty="0" smtClean="0"/>
              <a:t>, </a:t>
            </a:r>
            <a:r>
              <a:rPr lang="en-US" dirty="0" err="1" smtClean="0"/>
              <a:t>sikh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C. Self – Ideas, thought &amp; feelings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57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Freudian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Alfred Adler – Lifestyle &amp; Social Interest</a:t>
            </a:r>
          </a:p>
          <a:p>
            <a:r>
              <a:rPr lang="en-US" dirty="0" smtClean="0"/>
              <a:t>His theory is known as individual psychology</a:t>
            </a:r>
          </a:p>
          <a:p>
            <a:r>
              <a:rPr lang="en-US" dirty="0" smtClean="0"/>
              <a:t>He assumes human behaviour is purposeful &amp; goal directed</a:t>
            </a:r>
          </a:p>
          <a:p>
            <a:r>
              <a:rPr lang="en-US" dirty="0" smtClean="0"/>
              <a:t>Personal goals are sources of our motivation</a:t>
            </a:r>
          </a:p>
          <a:p>
            <a:r>
              <a:rPr lang="en-US" dirty="0" smtClean="0"/>
              <a:t>Everyone suffers from the feelings of inadequacy &amp; guilt i.e. inferiority complex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1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Freudian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 Eric Fromm – The Human Concerns</a:t>
            </a:r>
          </a:p>
          <a:p>
            <a:r>
              <a:rPr lang="en-US" dirty="0" smtClean="0"/>
              <a:t>Growth &amp; </a:t>
            </a:r>
            <a:r>
              <a:rPr lang="en-US" dirty="0" err="1" smtClean="0"/>
              <a:t>realisation</a:t>
            </a:r>
            <a:r>
              <a:rPr lang="en-US" dirty="0" smtClean="0"/>
              <a:t> of potentials resulted from a desire for freedom &amp; striving for justice &amp; truth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77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Freudian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5. Erik Erikson – Search for Identity</a:t>
            </a:r>
          </a:p>
          <a:p>
            <a:r>
              <a:rPr lang="en-US" dirty="0" smtClean="0"/>
              <a:t>It laid stress on rational conscious ego processes in personality development.</a:t>
            </a:r>
          </a:p>
          <a:p>
            <a:r>
              <a:rPr lang="en-US" dirty="0" smtClean="0"/>
              <a:t>He gave the concept of Identity crisis.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Behavioural</a:t>
            </a:r>
            <a:r>
              <a:rPr lang="en-US" dirty="0" smtClean="0"/>
              <a:t>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Personality can be understood as the response of an individual to the environment</a:t>
            </a:r>
          </a:p>
          <a:p>
            <a:r>
              <a:rPr lang="en-US" dirty="0" smtClean="0"/>
              <a:t>Structural unit of personality – response</a:t>
            </a:r>
          </a:p>
          <a:p>
            <a:r>
              <a:rPr lang="en-US" dirty="0" smtClean="0"/>
              <a:t>Core tendency that </a:t>
            </a:r>
            <a:r>
              <a:rPr lang="en-US" dirty="0" err="1" smtClean="0"/>
              <a:t>organises</a:t>
            </a:r>
            <a:r>
              <a:rPr lang="en-US" dirty="0" smtClean="0"/>
              <a:t> behaviour is the reduction of biological or social needs that </a:t>
            </a:r>
            <a:r>
              <a:rPr lang="en-US" dirty="0" err="1" smtClean="0"/>
              <a:t>energise</a:t>
            </a:r>
            <a:r>
              <a:rPr lang="en-US" dirty="0" smtClean="0"/>
              <a:t> 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0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1. Self Report Measures</a:t>
            </a:r>
          </a:p>
          <a:p>
            <a:pPr lvl="1"/>
            <a:r>
              <a:rPr lang="en-US" dirty="0" smtClean="0"/>
              <a:t>MMPI – Minnesota Multiphasic Personality Inventory</a:t>
            </a:r>
            <a:endParaRPr lang="en-US" dirty="0" smtClean="0"/>
          </a:p>
          <a:p>
            <a:pPr lvl="1"/>
            <a:r>
              <a:rPr lang="en-US" dirty="0" smtClean="0"/>
              <a:t>EPQ – </a:t>
            </a:r>
            <a:r>
              <a:rPr lang="en-US" dirty="0" err="1" smtClean="0"/>
              <a:t>Eysenck</a:t>
            </a:r>
            <a:r>
              <a:rPr lang="en-US" dirty="0" smtClean="0"/>
              <a:t> Personality Questionnaire</a:t>
            </a:r>
            <a:endParaRPr lang="en-US" dirty="0" smtClean="0"/>
          </a:p>
          <a:p>
            <a:pPr lvl="1"/>
            <a:r>
              <a:rPr lang="en-US" dirty="0" err="1" smtClean="0"/>
              <a:t>Cattell</a:t>
            </a:r>
            <a:r>
              <a:rPr lang="en-US" dirty="0" smtClean="0"/>
              <a:t> - 16 PF Questionnaire</a:t>
            </a:r>
            <a:endParaRPr lang="en-US" dirty="0" smtClean="0"/>
          </a:p>
          <a:p>
            <a:r>
              <a:rPr lang="en-US" dirty="0" smtClean="0"/>
              <a:t>Uses of Self Report test:</a:t>
            </a:r>
          </a:p>
          <a:p>
            <a:pPr lvl="1"/>
            <a:r>
              <a:rPr lang="en-US" dirty="0" smtClean="0"/>
              <a:t>Career Guidance, Vocational Exploration &amp; Occupational testing for students </a:t>
            </a:r>
          </a:p>
          <a:p>
            <a:pPr lvl="1"/>
            <a:r>
              <a:rPr lang="en-US" dirty="0" smtClean="0"/>
              <a:t>To assess specific dimensions of personality type. (locus of control, optimism…)</a:t>
            </a:r>
          </a:p>
          <a:p>
            <a:r>
              <a:rPr lang="en-US" dirty="0" smtClean="0"/>
              <a:t>Limitations of Self-report tests:</a:t>
            </a:r>
            <a:endParaRPr lang="en-US" dirty="0"/>
          </a:p>
          <a:p>
            <a:pPr lvl="1"/>
            <a:r>
              <a:rPr lang="en-US" dirty="0" smtClean="0"/>
              <a:t>Social desirability</a:t>
            </a:r>
          </a:p>
          <a:p>
            <a:pPr lvl="1"/>
            <a:r>
              <a:rPr lang="en-US" dirty="0" smtClean="0"/>
              <a:t>Acquiescence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2789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Projective </a:t>
            </a:r>
            <a:r>
              <a:rPr lang="en-US" dirty="0" smtClean="0"/>
              <a:t>Techniques</a:t>
            </a:r>
          </a:p>
          <a:p>
            <a:pPr lvl="1"/>
            <a:r>
              <a:rPr lang="en-US" dirty="0" smtClean="0"/>
              <a:t>The Rorschach Inkblot </a:t>
            </a:r>
            <a:r>
              <a:rPr lang="en-US" dirty="0" smtClean="0"/>
              <a:t>Test</a:t>
            </a:r>
            <a:endParaRPr lang="en-US" dirty="0" smtClean="0"/>
          </a:p>
          <a:p>
            <a:pPr lvl="1"/>
            <a:r>
              <a:rPr lang="en-US" dirty="0" smtClean="0"/>
              <a:t>The Thematic Apperception Test</a:t>
            </a:r>
          </a:p>
          <a:p>
            <a:pPr lvl="1"/>
            <a:r>
              <a:rPr lang="en-US" dirty="0" err="1" smtClean="0"/>
              <a:t>Rosenzweig’s</a:t>
            </a:r>
            <a:r>
              <a:rPr lang="en-US" dirty="0" smtClean="0"/>
              <a:t> Picture Frustration Test</a:t>
            </a:r>
          </a:p>
          <a:p>
            <a:pPr lvl="1"/>
            <a:r>
              <a:rPr lang="en-US" dirty="0" smtClean="0"/>
              <a:t>Sentence Completion Test</a:t>
            </a:r>
          </a:p>
          <a:p>
            <a:pPr lvl="1"/>
            <a:r>
              <a:rPr lang="en-US" dirty="0" smtClean="0"/>
              <a:t>Draw a person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1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/>
              <a:t>Rorschach Inkblot </a:t>
            </a:r>
            <a:r>
              <a:rPr lang="en-US" dirty="0" smtClean="0"/>
              <a:t>Test</a:t>
            </a:r>
          </a:p>
          <a:p>
            <a:pPr lvl="1"/>
            <a:r>
              <a:rPr lang="en-US" dirty="0" err="1" smtClean="0"/>
              <a:t>Harmann</a:t>
            </a:r>
            <a:r>
              <a:rPr lang="en-US" dirty="0" smtClean="0"/>
              <a:t> Rorschach</a:t>
            </a:r>
          </a:p>
          <a:p>
            <a:pPr lvl="1"/>
            <a:r>
              <a:rPr lang="en-US" dirty="0" smtClean="0"/>
              <a:t>10 inkblots (5 black &amp; white, 2 red &amp; 3 Pastel </a:t>
            </a:r>
            <a:r>
              <a:rPr lang="en-US" dirty="0" err="1" smtClean="0"/>
              <a:t>colours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Cardboard – 7’’ * 10’’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Phase – Performance Paper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Phase - Inquiry</a:t>
            </a:r>
            <a:endParaRPr lang="en-US" dirty="0" smtClean="0"/>
          </a:p>
        </p:txBody>
      </p:sp>
      <p:pic>
        <p:nvPicPr>
          <p:cNvPr id="1026" name="Picture 2" descr="https://lateromanticcom.files.wordpress.com/2021/06/5e9a5-b5d9b2_a15e633e71d04eb0ab0f4732ec89fb28m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046" y="3696671"/>
            <a:ext cx="3776956" cy="25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5/5b/Hermann_Rorschach_c.19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9047" y="3696671"/>
            <a:ext cx="1523999" cy="2500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2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Thematic Apperception </a:t>
            </a:r>
            <a:r>
              <a:rPr lang="en-US" dirty="0" smtClean="0"/>
              <a:t>Test</a:t>
            </a:r>
          </a:p>
          <a:p>
            <a:pPr lvl="1"/>
            <a:r>
              <a:rPr lang="en-US" dirty="0" smtClean="0"/>
              <a:t>Morgan &amp; Murray</a:t>
            </a:r>
          </a:p>
          <a:p>
            <a:pPr lvl="1"/>
            <a:r>
              <a:rPr lang="en-US" dirty="0" smtClean="0"/>
              <a:t>30 B&amp;W picture </a:t>
            </a:r>
            <a:r>
              <a:rPr lang="en-US" dirty="0" err="1" smtClean="0"/>
              <a:t>clards</a:t>
            </a:r>
            <a:r>
              <a:rPr lang="en-US" dirty="0" smtClean="0"/>
              <a:t> &amp; 1 blank card</a:t>
            </a:r>
          </a:p>
          <a:p>
            <a:pPr lvl="1"/>
            <a:r>
              <a:rPr lang="en-US" dirty="0" smtClean="0"/>
              <a:t>Different cards for different audience</a:t>
            </a:r>
          </a:p>
          <a:p>
            <a:pPr lvl="1"/>
            <a:r>
              <a:rPr lang="en-US" dirty="0" smtClean="0"/>
              <a:t>Story describing the situation</a:t>
            </a:r>
          </a:p>
          <a:p>
            <a:pPr lvl="1"/>
            <a:r>
              <a:rPr lang="en-US" dirty="0" smtClean="0"/>
              <a:t>Indian adaptation of TAT – Uma </a:t>
            </a:r>
            <a:r>
              <a:rPr lang="en-US" dirty="0" err="1" smtClean="0"/>
              <a:t>Chaudhury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3074" name="Picture 2" descr="https://utpsyc.org/tatintro/TATla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50301"/>
            <a:ext cx="2184400" cy="1702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541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Sentence Completion Test</a:t>
            </a:r>
          </a:p>
          <a:p>
            <a:pPr lvl="1"/>
            <a:r>
              <a:rPr lang="en-US" dirty="0" smtClean="0"/>
              <a:t>That type of endings used by the subjects reflect their attitudes, motivation &amp; conflicts.</a:t>
            </a:r>
          </a:p>
          <a:p>
            <a:pPr lvl="1"/>
            <a:r>
              <a:rPr lang="en-US" dirty="0" smtClean="0"/>
              <a:t>My Father ………………………………….</a:t>
            </a:r>
          </a:p>
          <a:p>
            <a:pPr lvl="1"/>
            <a:r>
              <a:rPr lang="en-US" dirty="0" smtClean="0"/>
              <a:t>My greatest fear is ………………………</a:t>
            </a:r>
          </a:p>
          <a:p>
            <a:pPr lvl="1"/>
            <a:r>
              <a:rPr lang="en-US" dirty="0" smtClean="0"/>
              <a:t>I am proud of ……………………………..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0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 of Personality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Draw a person test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 - Draw a picture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step – Draw a opposite gender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step – Analysis (standard)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9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as Object &amp; Subject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Subject – Doing something. (I am a good dancer)</a:t>
            </a:r>
          </a:p>
          <a:p>
            <a:endParaRPr lang="en-US" dirty="0"/>
          </a:p>
          <a:p>
            <a:r>
              <a:rPr lang="en-US" dirty="0" smtClean="0"/>
              <a:t>Object – knowing self (I know who I 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52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dirty="0" err="1" smtClean="0"/>
              <a:t>Behavioural</a:t>
            </a:r>
            <a:r>
              <a:rPr lang="en-US" dirty="0" smtClean="0"/>
              <a:t> Analysis</a:t>
            </a:r>
          </a:p>
          <a:p>
            <a:pPr lvl="1"/>
            <a:r>
              <a:rPr lang="en-US" dirty="0" smtClean="0"/>
              <a:t>Interview</a:t>
            </a:r>
          </a:p>
          <a:p>
            <a:pPr lvl="1"/>
            <a:r>
              <a:rPr lang="en-US" dirty="0" smtClean="0"/>
              <a:t>Observation</a:t>
            </a:r>
          </a:p>
          <a:p>
            <a:pPr lvl="1"/>
            <a:r>
              <a:rPr lang="en-US" dirty="0" err="1" smtClean="0"/>
              <a:t>Behavioural</a:t>
            </a:r>
            <a:r>
              <a:rPr lang="en-US" dirty="0" smtClean="0"/>
              <a:t> ratings</a:t>
            </a:r>
          </a:p>
          <a:p>
            <a:pPr lvl="1"/>
            <a:r>
              <a:rPr lang="en-US" dirty="0" smtClean="0"/>
              <a:t>Nomination</a:t>
            </a:r>
          </a:p>
          <a:p>
            <a:pPr lvl="1"/>
            <a:r>
              <a:rPr lang="en-US" dirty="0" smtClean="0"/>
              <a:t>Situational 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06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Personal Self – which is primarily concerned with oneself, personal freedom, personal responsibility, personal achievement, personal comforts</a:t>
            </a:r>
          </a:p>
          <a:p>
            <a:r>
              <a:rPr lang="en-US" dirty="0" smtClean="0"/>
              <a:t>Social Self – It is in relation with others (cooperation, unity, affiliation, sacrifice, support). Also it is related to family &amp; social relationship so known as familial or relational self.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51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Cognitive &amp; Behavioral aspects of Self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Concept</a:t>
            </a:r>
          </a:p>
          <a:p>
            <a:r>
              <a:rPr lang="en-US" dirty="0" smtClean="0"/>
              <a:t>Self-Esteem</a:t>
            </a:r>
          </a:p>
          <a:p>
            <a:r>
              <a:rPr lang="en-US" dirty="0" smtClean="0"/>
              <a:t>Self-efficacy - Bandura</a:t>
            </a:r>
          </a:p>
          <a:p>
            <a:r>
              <a:rPr lang="en-US" dirty="0" smtClean="0"/>
              <a:t>Self-regulation or Self Control</a:t>
            </a:r>
          </a:p>
          <a:p>
            <a:pPr lvl="1"/>
            <a:r>
              <a:rPr lang="en-US" dirty="0" smtClean="0"/>
              <a:t>Observation </a:t>
            </a:r>
            <a:r>
              <a:rPr lang="en-US" dirty="0"/>
              <a:t>of own behaviour</a:t>
            </a:r>
          </a:p>
          <a:p>
            <a:pPr lvl="1"/>
            <a:r>
              <a:rPr lang="en-US" dirty="0" smtClean="0"/>
              <a:t>Self-instruction</a:t>
            </a:r>
          </a:p>
          <a:p>
            <a:pPr lvl="1"/>
            <a:r>
              <a:rPr lang="en-US" dirty="0" smtClean="0"/>
              <a:t>Self-reinforcement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– As persons we always make some judgment about our own value or worth. This value is called self esteem</a:t>
            </a:r>
          </a:p>
          <a:p>
            <a:r>
              <a:rPr lang="en-US" dirty="0" smtClean="0"/>
              <a:t>Studies indicate that by the age of 6 to 7 years, children form self esteem in four areas: academic competence, social competence, physical/athletic competence, and physical appearance.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Self-Efficacy </a:t>
            </a:r>
            <a:r>
              <a:rPr lang="en-US" sz="2400" dirty="0" smtClean="0"/>
              <a:t>(Bandura’s social learning theory)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Who controls your life?</a:t>
            </a:r>
          </a:p>
          <a:p>
            <a:r>
              <a:rPr lang="en-US" dirty="0" smtClean="0"/>
              <a:t>Self – High</a:t>
            </a:r>
          </a:p>
          <a:p>
            <a:r>
              <a:rPr lang="en-US" dirty="0" smtClean="0"/>
              <a:t>Others or circumstances – Low</a:t>
            </a:r>
          </a:p>
          <a:p>
            <a:endParaRPr lang="en-US" dirty="0"/>
          </a:p>
          <a:p>
            <a:r>
              <a:rPr lang="en-US" dirty="0" smtClean="0"/>
              <a:t>A strong sense of self-efficacy allows people to select, influence and even construct the circumstances of their own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91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This refers to our ability to </a:t>
            </a:r>
            <a:r>
              <a:rPr lang="en-US" dirty="0" err="1" smtClean="0"/>
              <a:t>organise</a:t>
            </a:r>
            <a:r>
              <a:rPr lang="en-US" dirty="0" smtClean="0"/>
              <a:t> &amp; monitor our own behaviour.</a:t>
            </a:r>
          </a:p>
          <a:p>
            <a:r>
              <a:rPr lang="en-US" dirty="0" smtClean="0"/>
              <a:t>Self control – </a:t>
            </a:r>
            <a:r>
              <a:rPr lang="en-US" dirty="0" err="1" smtClean="0"/>
              <a:t>vrata</a:t>
            </a:r>
            <a:r>
              <a:rPr lang="en-US" dirty="0" smtClean="0"/>
              <a:t>, </a:t>
            </a:r>
            <a:r>
              <a:rPr lang="en-US" dirty="0" err="1" smtClean="0"/>
              <a:t>roza</a:t>
            </a:r>
            <a:r>
              <a:rPr lang="en-US" dirty="0" smtClean="0"/>
              <a:t>, sexual desires, studies</a:t>
            </a:r>
          </a:p>
          <a:p>
            <a:r>
              <a:rPr lang="en-US" dirty="0" smtClean="0"/>
              <a:t>Psychological techniques of self control:-</a:t>
            </a:r>
          </a:p>
          <a:p>
            <a:pPr lvl="1"/>
            <a:r>
              <a:rPr lang="en-US" dirty="0" smtClean="0"/>
              <a:t>Observation of own behaviour</a:t>
            </a:r>
          </a:p>
          <a:p>
            <a:pPr lvl="1"/>
            <a:r>
              <a:rPr lang="en-US" dirty="0" smtClean="0"/>
              <a:t>Self-Instruction</a:t>
            </a:r>
          </a:p>
          <a:p>
            <a:pPr lvl="1"/>
            <a:r>
              <a:rPr lang="en-US" dirty="0" smtClean="0"/>
              <a:t>Self-reinforcement : rewarding behaviour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03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2192</TotalTime>
  <Words>1692</Words>
  <Application>Microsoft Office PowerPoint</Application>
  <PresentationFormat>On-screen Show (4:3)</PresentationFormat>
  <Paragraphs>250</Paragraphs>
  <Slides>40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Civic</vt:lpstr>
      <vt:lpstr>Chapter 2</vt:lpstr>
      <vt:lpstr>PowerPoint Presentation</vt:lpstr>
      <vt:lpstr>CONCEPT OF SELF</vt:lpstr>
      <vt:lpstr>Self as Object &amp; Subject</vt:lpstr>
      <vt:lpstr>Kinds of Self</vt:lpstr>
      <vt:lpstr>Cognitive &amp; Behavioral aspects of Self</vt:lpstr>
      <vt:lpstr>Self-esteem</vt:lpstr>
      <vt:lpstr>Self-Efficacy (Bandura’s social learning theory)</vt:lpstr>
      <vt:lpstr>Self Regulation</vt:lpstr>
      <vt:lpstr>Culture &amp; Self</vt:lpstr>
      <vt:lpstr>Concept of Personality</vt:lpstr>
      <vt:lpstr>Major approaches to the study of Personality</vt:lpstr>
      <vt:lpstr>Type Approach</vt:lpstr>
      <vt:lpstr>Type Approach</vt:lpstr>
      <vt:lpstr>Type Approach</vt:lpstr>
      <vt:lpstr>Type Approach</vt:lpstr>
      <vt:lpstr>Type Approach</vt:lpstr>
      <vt:lpstr>Trait Approach</vt:lpstr>
      <vt:lpstr>Allport’s Trait Theory</vt:lpstr>
      <vt:lpstr>Allport’s Trait Theory</vt:lpstr>
      <vt:lpstr>Cattell : Personality Factors</vt:lpstr>
      <vt:lpstr>Eysenck’s Theory</vt:lpstr>
      <vt:lpstr>Psychodynamic Approach</vt:lpstr>
      <vt:lpstr>Level of Consciousness</vt:lpstr>
      <vt:lpstr>Structure of Personality</vt:lpstr>
      <vt:lpstr>Defence Mechanism</vt:lpstr>
      <vt:lpstr>Stages of Personality Development</vt:lpstr>
      <vt:lpstr>Post Freudian Approaches</vt:lpstr>
      <vt:lpstr>Post Freudian Approaches</vt:lpstr>
      <vt:lpstr>Post Freudian Approaches</vt:lpstr>
      <vt:lpstr>Post Freudian Approaches</vt:lpstr>
      <vt:lpstr>Post Freudian Approaches</vt:lpstr>
      <vt:lpstr>Behavioural approach</vt:lpstr>
      <vt:lpstr>Assessment of Personality</vt:lpstr>
      <vt:lpstr>Assessment of Personality</vt:lpstr>
      <vt:lpstr>Assessment of Personality</vt:lpstr>
      <vt:lpstr>Assessment of Personality</vt:lpstr>
      <vt:lpstr>Assessment of Personality</vt:lpstr>
      <vt:lpstr>Assessment of Personality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creator>Admin</dc:creator>
  <cp:lastModifiedBy>Admin</cp:lastModifiedBy>
  <cp:revision>42</cp:revision>
  <dcterms:created xsi:type="dcterms:W3CDTF">2021-12-10T07:03:12Z</dcterms:created>
  <dcterms:modified xsi:type="dcterms:W3CDTF">2024-02-28T13:27:47Z</dcterms:modified>
</cp:coreProperties>
</file>