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59" r:id="rId5"/>
    <p:sldId id="261" r:id="rId6"/>
    <p:sldId id="260" r:id="rId7"/>
    <p:sldId id="262" r:id="rId8"/>
    <p:sldId id="263" r:id="rId9"/>
    <p:sldId id="264" r:id="rId10"/>
    <p:sldId id="265" r:id="rId11"/>
    <p:sldId id="266" r:id="rId12"/>
    <p:sldId id="268" r:id="rId13"/>
    <p:sldId id="269" r:id="rId14"/>
    <p:sldId id="270" r:id="rId15"/>
    <p:sldId id="271" r:id="rId16"/>
    <p:sldId id="272" r:id="rId17"/>
    <p:sldId id="267"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570" y="-10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7037A8C-01E1-4AB8-89B3-D68559BA7A00}" type="datetimeFigureOut">
              <a:rPr lang="en-IN" smtClean="0"/>
              <a:t>27-07-2022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709134F-14EE-4E07-976E-A9AB2937F0A0}" type="slidenum">
              <a:rPr lang="en-IN" smtClean="0"/>
              <a:t>‹#›</a:t>
            </a:fld>
            <a:endParaRPr lang="en-IN"/>
          </a:p>
        </p:txBody>
      </p:sp>
    </p:spTree>
    <p:extLst>
      <p:ext uri="{BB962C8B-B14F-4D97-AF65-F5344CB8AC3E}">
        <p14:creationId xmlns:p14="http://schemas.microsoft.com/office/powerpoint/2010/main" val="38285348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037A8C-01E1-4AB8-89B3-D68559BA7A00}" type="datetimeFigureOut">
              <a:rPr lang="en-IN" smtClean="0"/>
              <a:t>27-07-2022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618851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037A8C-01E1-4AB8-89B3-D68559BA7A00}" type="datetimeFigureOut">
              <a:rPr lang="en-IN" smtClean="0"/>
              <a:t>27-07-2022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485626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7037A8C-01E1-4AB8-89B3-D68559BA7A00}" type="datetimeFigureOut">
              <a:rPr lang="en-IN" smtClean="0"/>
              <a:t>27-07-2022</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853117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27037A8C-01E1-4AB8-89B3-D68559BA7A00}" type="datetimeFigureOut">
              <a:rPr lang="en-IN" smtClean="0"/>
              <a:t>27-07-2022</a:t>
            </a:fld>
            <a:endParaRPr lang="en-IN"/>
          </a:p>
        </p:txBody>
      </p:sp>
      <p:sp>
        <p:nvSpPr>
          <p:cNvPr id="5" name="Footer Placeholder 4"/>
          <p:cNvSpPr>
            <a:spLocks noGrp="1"/>
          </p:cNvSpPr>
          <p:nvPr>
            <p:ph type="ftr" sz="quarter" idx="11"/>
          </p:nvPr>
        </p:nvSpPr>
        <p:spPr>
          <a:xfrm>
            <a:off x="2182708" y="6272784"/>
            <a:ext cx="6327648" cy="365125"/>
          </a:xfrm>
        </p:spPr>
        <p:txBody>
          <a:bodyPr/>
          <a:lstStyle/>
          <a:p>
            <a:endParaRPr lang="en-IN"/>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709134F-14EE-4E07-976E-A9AB2937F0A0}" type="slidenum">
              <a:rPr lang="en-IN" smtClean="0"/>
              <a:t>‹#›</a:t>
            </a:fld>
            <a:endParaRPr lang="en-IN"/>
          </a:p>
        </p:txBody>
      </p:sp>
    </p:spTree>
    <p:extLst>
      <p:ext uri="{BB962C8B-B14F-4D97-AF65-F5344CB8AC3E}">
        <p14:creationId xmlns:p14="http://schemas.microsoft.com/office/powerpoint/2010/main" val="709006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037A8C-01E1-4AB8-89B3-D68559BA7A00}" type="datetimeFigureOut">
              <a:rPr lang="en-IN" smtClean="0"/>
              <a:t>27-07-2022</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9439981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7037A8C-01E1-4AB8-89B3-D68559BA7A00}" type="datetimeFigureOut">
              <a:rPr lang="en-IN" smtClean="0"/>
              <a:t>27-07-2022</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2328194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7037A8C-01E1-4AB8-89B3-D68559BA7A00}" type="datetimeFigureOut">
              <a:rPr lang="en-IN" smtClean="0"/>
              <a:t>27-07-2022</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1131793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037A8C-01E1-4AB8-89B3-D68559BA7A00}" type="datetimeFigureOut">
              <a:rPr lang="en-IN" smtClean="0"/>
              <a:t>27-07-2022</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4111974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037A8C-01E1-4AB8-89B3-D68559BA7A00}" type="datetimeFigureOut">
              <a:rPr lang="en-IN" smtClean="0"/>
              <a:t>27-07-2022</a:t>
            </a:fld>
            <a:endParaRPr lang="en-IN"/>
          </a:p>
        </p:txBody>
      </p:sp>
      <p:sp>
        <p:nvSpPr>
          <p:cNvPr id="6" name="Footer Placeholder 5"/>
          <p:cNvSpPr>
            <a:spLocks noGrp="1"/>
          </p:cNvSpPr>
          <p:nvPr>
            <p:ph type="ftr" sz="quarter" idx="11"/>
          </p:nvPr>
        </p:nvSpPr>
        <p:spPr/>
        <p:txBody>
          <a:bodyPr/>
          <a:lstStyle/>
          <a:p>
            <a:endParaRPr lang="en-IN"/>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65641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7037A8C-01E1-4AB8-89B3-D68559BA7A00}" type="datetimeFigureOut">
              <a:rPr lang="en-IN" smtClean="0"/>
              <a:t>27-07-2022</a:t>
            </a:fld>
            <a:endParaRPr lang="en-IN"/>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709134F-14EE-4E07-976E-A9AB2937F0A0}" type="slidenum">
              <a:rPr lang="en-IN" smtClean="0"/>
              <a:t>‹#›</a:t>
            </a:fld>
            <a:endParaRPr lang="en-IN"/>
          </a:p>
        </p:txBody>
      </p:sp>
    </p:spTree>
    <p:extLst>
      <p:ext uri="{BB962C8B-B14F-4D97-AF65-F5344CB8AC3E}">
        <p14:creationId xmlns:p14="http://schemas.microsoft.com/office/powerpoint/2010/main" val="1746202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7037A8C-01E1-4AB8-89B3-D68559BA7A00}" type="datetimeFigureOut">
              <a:rPr lang="en-IN" smtClean="0"/>
              <a:t>27-07-2022</a:t>
            </a:fld>
            <a:endParaRPr lang="en-IN"/>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IN"/>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709134F-14EE-4E07-976E-A9AB2937F0A0}" type="slidenum">
              <a:rPr lang="en-IN" smtClean="0"/>
              <a:t>‹#›</a:t>
            </a:fld>
            <a:endParaRPr lang="en-IN"/>
          </a:p>
        </p:txBody>
      </p:sp>
    </p:spTree>
    <p:extLst>
      <p:ext uri="{BB962C8B-B14F-4D97-AF65-F5344CB8AC3E}">
        <p14:creationId xmlns:p14="http://schemas.microsoft.com/office/powerpoint/2010/main" val="2744148529"/>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C2E2860-5305-467F-B62D-26EEB6D8091E}"/>
              </a:ext>
            </a:extLst>
          </p:cNvPr>
          <p:cNvSpPr>
            <a:spLocks noGrp="1"/>
          </p:cNvSpPr>
          <p:nvPr>
            <p:ph type="ctrTitle"/>
          </p:nvPr>
        </p:nvSpPr>
        <p:spPr/>
        <p:txBody>
          <a:bodyPr/>
          <a:lstStyle/>
          <a:p>
            <a:pPr algn="ctr"/>
            <a:r>
              <a:rPr lang="en-IN" b="1" dirty="0"/>
              <a:t>CHAPTER 1</a:t>
            </a:r>
            <a:br>
              <a:rPr lang="en-IN" b="1" dirty="0"/>
            </a:br>
            <a:r>
              <a:rPr lang="en-IN" b="1" dirty="0"/>
              <a:t>WHAT IS PSYCHOLOGY?</a:t>
            </a:r>
          </a:p>
        </p:txBody>
      </p:sp>
    </p:spTree>
    <p:extLst>
      <p:ext uri="{BB962C8B-B14F-4D97-AF65-F5344CB8AC3E}">
        <p14:creationId xmlns:p14="http://schemas.microsoft.com/office/powerpoint/2010/main" val="8297766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3860798" cy="3941345"/>
          </a:xfrm>
        </p:spPr>
        <p:txBody>
          <a:bodyPr>
            <a:normAutofit/>
          </a:bodyPr>
          <a:lstStyle/>
          <a:p>
            <a:r>
              <a:rPr lang="en-IN" sz="4200" b="1" u="sng" dirty="0"/>
              <a:t>FUNCTIONALISM</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944880"/>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400" b="0" i="0" dirty="0">
                <a:solidFill>
                  <a:srgbClr val="121416"/>
                </a:solidFill>
                <a:effectLst/>
                <a:latin typeface="roboto" panose="02000000000000000000" pitchFamily="2" charset="0"/>
              </a:rPr>
              <a:t>Functionalism school of psychology was proposed by William James</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They focused on what the mind does and the function of consciousness in adjustment to the environment</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According to functionalists, Consciousness is an ongoing mental process that cannot be broken down into parts.</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0420399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3860798" cy="3941345"/>
          </a:xfrm>
        </p:spPr>
        <p:txBody>
          <a:bodyPr>
            <a:normAutofit/>
          </a:bodyPr>
          <a:lstStyle/>
          <a:p>
            <a:r>
              <a:rPr lang="en-IN" sz="4200" b="1" u="sng" dirty="0"/>
              <a:t>BEHAVIOURISM</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944880"/>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400" b="0" i="0" dirty="0">
                <a:solidFill>
                  <a:srgbClr val="121416"/>
                </a:solidFill>
                <a:effectLst/>
                <a:latin typeface="roboto" panose="02000000000000000000" pitchFamily="2" charset="0"/>
              </a:rPr>
              <a:t>This school of psychology was proposed by John </a:t>
            </a:r>
            <a:r>
              <a:rPr lang="en-US" sz="2400" b="0" i="0" dirty="0" smtClean="0">
                <a:solidFill>
                  <a:srgbClr val="121416"/>
                </a:solidFill>
                <a:effectLst/>
                <a:latin typeface="roboto" panose="02000000000000000000" pitchFamily="2" charset="0"/>
              </a:rPr>
              <a:t>B Watson </a:t>
            </a:r>
            <a:r>
              <a:rPr lang="en-US" sz="2400" b="0" i="0" dirty="0">
                <a:solidFill>
                  <a:srgbClr val="121416"/>
                </a:solidFill>
                <a:effectLst/>
                <a:latin typeface="roboto" panose="02000000000000000000" pitchFamily="2" charset="0"/>
              </a:rPr>
              <a:t>who viewed Psychology as a science of behaviour in terms of stimuli and responses.</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Our response to stimulus in the environment are  the basic building blocks of our personality</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Watson emphasized on observable and verifiable response to stimuli, and he was profoundly interested in the study of learning</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84809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3860798" cy="3941345"/>
          </a:xfrm>
        </p:spPr>
        <p:txBody>
          <a:bodyPr>
            <a:normAutofit/>
          </a:bodyPr>
          <a:lstStyle/>
          <a:p>
            <a:r>
              <a:rPr lang="en-IN" sz="4200" b="1" u="sng" dirty="0"/>
              <a:t>GESTALT PSYCHOLOGY</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1033622"/>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400" b="0" i="0" dirty="0">
                <a:solidFill>
                  <a:srgbClr val="121416"/>
                </a:solidFill>
                <a:effectLst/>
                <a:latin typeface="roboto" panose="02000000000000000000" pitchFamily="2" charset="0"/>
              </a:rPr>
              <a:t>This school of psychology contrasted with structuralism, and it was founded in Germany by Wertheimer, Kohler and Koffka.</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It primarily focused on perceptual Organization (Organization of what we see)</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As per Gestalt Psychology, we look at the world, our Perceptual experience is more than its components.</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For example, when we look at a </a:t>
            </a:r>
            <a:r>
              <a:rPr lang="en-US" sz="2400" b="0" i="0" dirty="0" smtClean="0">
                <a:solidFill>
                  <a:srgbClr val="121416"/>
                </a:solidFill>
                <a:effectLst/>
                <a:latin typeface="roboto" panose="02000000000000000000" pitchFamily="2" charset="0"/>
              </a:rPr>
              <a:t>Table. </a:t>
            </a:r>
            <a:r>
              <a:rPr lang="en-US" sz="2400" b="0" i="0" dirty="0">
                <a:solidFill>
                  <a:srgbClr val="121416"/>
                </a:solidFill>
                <a:effectLst/>
                <a:latin typeface="roboto" panose="02000000000000000000" pitchFamily="2" charset="0"/>
              </a:rPr>
              <a:t>We do not see four wooden legs, but we recognize it completely as a table</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6689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4180416" cy="3941345"/>
          </a:xfrm>
        </p:spPr>
        <p:txBody>
          <a:bodyPr>
            <a:normAutofit/>
          </a:bodyPr>
          <a:lstStyle/>
          <a:p>
            <a:r>
              <a:rPr lang="en-IN" sz="4200" b="1" u="sng" dirty="0"/>
              <a:t>PSYCHOANALYSIS</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1033622"/>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400" b="0" i="0" dirty="0">
                <a:solidFill>
                  <a:srgbClr val="121416"/>
                </a:solidFill>
                <a:effectLst/>
                <a:latin typeface="roboto" panose="02000000000000000000" pitchFamily="2" charset="0"/>
              </a:rPr>
              <a:t>It was proposed by Dr Sigmund Freud</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As per this school of psychology, human behaviour is viewed as a dynamic manifestation of unconscious desires and conflicts about which we are not completely aware at present.</a:t>
            </a:r>
          </a:p>
          <a:p>
            <a:pPr algn="l">
              <a:buFont typeface="Arial" panose="020B0604020202020204" pitchFamily="34" charset="0"/>
              <a:buChar char="•"/>
            </a:pPr>
            <a:r>
              <a:rPr lang="en-US" sz="2400" b="0" i="0" dirty="0">
                <a:solidFill>
                  <a:srgbClr val="121416"/>
                </a:solidFill>
                <a:effectLst/>
                <a:latin typeface="roboto" panose="02000000000000000000" pitchFamily="2" charset="0"/>
              </a:rPr>
              <a:t>Practical implementation of this school of psychology helps us to understand and cure psychological disorders.</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9938684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4180416" cy="3941345"/>
          </a:xfrm>
        </p:spPr>
        <p:txBody>
          <a:bodyPr>
            <a:normAutofit/>
          </a:bodyPr>
          <a:lstStyle/>
          <a:p>
            <a:r>
              <a:rPr lang="en-IN" sz="4200" b="1" u="sng" dirty="0"/>
              <a:t>HUMANISTIC PERSPECTIVE</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1033622"/>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200" b="0" i="0" dirty="0">
                <a:solidFill>
                  <a:srgbClr val="121416"/>
                </a:solidFill>
                <a:effectLst/>
                <a:latin typeface="roboto" panose="02000000000000000000" pitchFamily="2" charset="0"/>
              </a:rPr>
              <a:t>Humanistic Perspective was proposed by Carl Rogers and Abraham Maslow</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It laid emphasis on the free will of human beings and their actions are not predetermined by any force.</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As per this school of psychology, human beings strive to grow and unleash their true potential which lies within them.</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All human beings have an innate tendency to attain a state of self-actualization and the nature of human activities is that they are goal-oriented.</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822288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4180416" cy="3941345"/>
          </a:xfrm>
        </p:spPr>
        <p:txBody>
          <a:bodyPr>
            <a:normAutofit/>
          </a:bodyPr>
          <a:lstStyle/>
          <a:p>
            <a:r>
              <a:rPr lang="en-IN" sz="4200" b="1" u="sng" dirty="0"/>
              <a:t>COGNITIVE</a:t>
            </a:r>
            <a:br>
              <a:rPr lang="en-IN" sz="4200" b="1" u="sng" dirty="0"/>
            </a:br>
            <a:r>
              <a:rPr lang="en-IN" sz="4200" b="1" u="sng" dirty="0"/>
              <a:t>PERSPECTIVE</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1033622"/>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algn="l">
              <a:buFont typeface="Arial" panose="020B0604020202020204" pitchFamily="34" charset="0"/>
              <a:buChar char="•"/>
            </a:pPr>
            <a:r>
              <a:rPr lang="en-US" sz="2200" b="0" i="0" dirty="0">
                <a:solidFill>
                  <a:srgbClr val="121416"/>
                </a:solidFill>
                <a:effectLst/>
                <a:latin typeface="roboto" panose="02000000000000000000" pitchFamily="2" charset="0"/>
              </a:rPr>
              <a:t>It was proposed by Jean Piaget and Vygotsky.</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This approach is considered as a fusion of the Gestalt Approach and Structuralism</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Lays emphasis on cognition which means thinking, understanding, perceiving, memorizing etc.</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They view the human mind as an information processing system just like a computer and mind receives, processes, transforms, stores and retrieves information.</a:t>
            </a:r>
          </a:p>
          <a:p>
            <a:pPr marL="0" indent="0" eaLnBrk="0" fontAlgn="base" hangingPunct="0">
              <a:spcBef>
                <a:spcPct val="0"/>
              </a:spcBef>
              <a:spcAft>
                <a:spcPts val="600"/>
              </a:spcAft>
              <a:buClrTx/>
              <a:buSzTx/>
              <a:buNone/>
            </a:pP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57076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ED28DF-EDC6-4A48-B224-EEF146D5BA8B}"/>
              </a:ext>
            </a:extLst>
          </p:cNvPr>
          <p:cNvSpPr>
            <a:spLocks noGrp="1"/>
          </p:cNvSpPr>
          <p:nvPr>
            <p:ph type="title"/>
          </p:nvPr>
        </p:nvSpPr>
        <p:spPr>
          <a:xfrm>
            <a:off x="1069848" y="484632"/>
            <a:ext cx="10058399" cy="1609344"/>
          </a:xfrm>
        </p:spPr>
        <p:txBody>
          <a:bodyPr>
            <a:normAutofit/>
          </a:bodyPr>
          <a:lstStyle/>
          <a:p>
            <a:pPr algn="ctr"/>
            <a:r>
              <a:rPr lang="en-IN" u="sng" dirty="0"/>
              <a:t>DEVELOPMENT OF PSYCHOLOGY IN INDIA</a:t>
            </a:r>
          </a:p>
        </p:txBody>
      </p:sp>
      <p:sp>
        <p:nvSpPr>
          <p:cNvPr id="3" name="Content Placeholder 2">
            <a:extLst>
              <a:ext uri="{FF2B5EF4-FFF2-40B4-BE49-F238E27FC236}">
                <a16:creationId xmlns:a16="http://schemas.microsoft.com/office/drawing/2014/main" xmlns="" id="{7E1DECF5-485A-41FE-9E28-455177845C2A}"/>
              </a:ext>
            </a:extLst>
          </p:cNvPr>
          <p:cNvSpPr>
            <a:spLocks noGrp="1"/>
          </p:cNvSpPr>
          <p:nvPr>
            <p:ph idx="1"/>
          </p:nvPr>
        </p:nvSpPr>
        <p:spPr/>
        <p:txBody>
          <a:bodyPr>
            <a:normAutofit lnSpcReduction="10000"/>
          </a:bodyPr>
          <a:lstStyle/>
          <a:p>
            <a:pPr algn="l">
              <a:buFont typeface="Arial" panose="020B0604020202020204" pitchFamily="34" charset="0"/>
              <a:buChar char="•"/>
            </a:pPr>
            <a:r>
              <a:rPr lang="en-US" b="0" i="0" dirty="0">
                <a:solidFill>
                  <a:srgbClr val="121416"/>
                </a:solidFill>
                <a:effectLst/>
                <a:latin typeface="roboto" panose="02000000000000000000" pitchFamily="2" charset="0"/>
              </a:rPr>
              <a:t>Indian philosophical tradition was already known to practice various mental processes and reflections on human consciousness, self, mind-body relations, and a variety of mental functions. But when it comes to the modern study of the human mind, such evolutionary study was highly influenced by the Western school of thought only.</a:t>
            </a:r>
          </a:p>
          <a:p>
            <a:pPr algn="l">
              <a:buFont typeface="Arial" panose="020B0604020202020204" pitchFamily="34" charset="0"/>
              <a:buChar char="•"/>
            </a:pPr>
            <a:r>
              <a:rPr lang="en-US" b="0" i="0" dirty="0">
                <a:solidFill>
                  <a:srgbClr val="121416"/>
                </a:solidFill>
                <a:effectLst/>
                <a:latin typeface="roboto" panose="02000000000000000000" pitchFamily="2" charset="0"/>
              </a:rPr>
              <a:t>The first official experiment with Modern Psychology in India happened in 1916 at the Calcutta University where Dr. N.N. Sengupta initiated the first modern experiments on Psychological fields.</a:t>
            </a:r>
          </a:p>
          <a:p>
            <a:pPr algn="l">
              <a:buFont typeface="Arial" panose="020B0604020202020204" pitchFamily="34" charset="0"/>
              <a:buChar char="•"/>
            </a:pPr>
            <a:r>
              <a:rPr lang="en-US" b="0" i="0" dirty="0">
                <a:solidFill>
                  <a:srgbClr val="121416"/>
                </a:solidFill>
                <a:effectLst/>
                <a:latin typeface="roboto" panose="02000000000000000000" pitchFamily="2" charset="0"/>
              </a:rPr>
              <a:t>Departments of Psychology in the Universities of Mysore and Patna were other early centers of teaching and research in psychology.</a:t>
            </a:r>
          </a:p>
          <a:p>
            <a:pPr algn="l">
              <a:buFont typeface="Arial" panose="020B0604020202020204" pitchFamily="34" charset="0"/>
              <a:buChar char="•"/>
            </a:pPr>
            <a:r>
              <a:rPr lang="en-US" b="0" i="0" dirty="0">
                <a:solidFill>
                  <a:srgbClr val="121416"/>
                </a:solidFill>
                <a:effectLst/>
                <a:latin typeface="roboto" panose="02000000000000000000" pitchFamily="2" charset="0"/>
              </a:rPr>
              <a:t>Durga Nand Sinha in his book ‘Psychology in a Third World Country: The Indian Experience’ categories the evolution of Indian Psychology as the pre-independence phase, and the 1960s phase.</a:t>
            </a:r>
          </a:p>
          <a:p>
            <a:endParaRPr lang="en-IN" dirty="0"/>
          </a:p>
        </p:txBody>
      </p:sp>
    </p:spTree>
    <p:extLst>
      <p:ext uri="{BB962C8B-B14F-4D97-AF65-F5344CB8AC3E}">
        <p14:creationId xmlns:p14="http://schemas.microsoft.com/office/powerpoint/2010/main" val="23842296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EB4A7AB-32D0-409A-90CE-5EDAF705F9A8}"/>
              </a:ext>
            </a:extLst>
          </p:cNvPr>
          <p:cNvSpPr>
            <a:spLocks noGrp="1"/>
          </p:cNvSpPr>
          <p:nvPr>
            <p:ph type="title"/>
          </p:nvPr>
        </p:nvSpPr>
        <p:spPr/>
        <p:txBody>
          <a:bodyPr/>
          <a:lstStyle/>
          <a:p>
            <a:pPr algn="ctr"/>
            <a:r>
              <a:rPr lang="en-IN" b="1" u="sng" dirty="0"/>
              <a:t>BRANCHES OF PSYCHOLOGY</a:t>
            </a:r>
          </a:p>
        </p:txBody>
      </p:sp>
      <p:sp>
        <p:nvSpPr>
          <p:cNvPr id="3" name="Content Placeholder 2">
            <a:extLst>
              <a:ext uri="{FF2B5EF4-FFF2-40B4-BE49-F238E27FC236}">
                <a16:creationId xmlns:a16="http://schemas.microsoft.com/office/drawing/2014/main" xmlns="" id="{E33207FB-96A6-4001-A0FD-DF8A5B06AD48}"/>
              </a:ext>
            </a:extLst>
          </p:cNvPr>
          <p:cNvSpPr>
            <a:spLocks noGrp="1"/>
          </p:cNvSpPr>
          <p:nvPr>
            <p:ph idx="1"/>
          </p:nvPr>
        </p:nvSpPr>
        <p:spPr/>
        <p:txBody>
          <a:bodyPr>
            <a:normAutofit lnSpcReduction="10000"/>
          </a:bodyPr>
          <a:lstStyle/>
          <a:p>
            <a:r>
              <a:rPr lang="en-IN" dirty="0"/>
              <a:t> </a:t>
            </a:r>
            <a:r>
              <a:rPr lang="en-IN" b="1" dirty="0"/>
              <a:t>Cognitive psychology </a:t>
            </a:r>
            <a:r>
              <a:rPr lang="en-IN" dirty="0"/>
              <a:t>: </a:t>
            </a:r>
            <a:r>
              <a:rPr lang="en-US" b="0" i="0" dirty="0">
                <a:solidFill>
                  <a:srgbClr val="121416"/>
                </a:solidFill>
                <a:effectLst/>
                <a:latin typeface="roboto" panose="02000000000000000000" pitchFamily="2" charset="0"/>
              </a:rPr>
              <a:t>It investigates mental processes involved in the acquisition, storage, manipulation and transformation of information received from the environment along with its use and communication</a:t>
            </a:r>
          </a:p>
          <a:p>
            <a:r>
              <a:rPr lang="en-IN" b="1" dirty="0"/>
              <a:t>Biological psychology </a:t>
            </a:r>
            <a:r>
              <a:rPr lang="en-IN" dirty="0"/>
              <a:t>: </a:t>
            </a:r>
            <a:r>
              <a:rPr lang="en-US" b="0" i="0" dirty="0">
                <a:solidFill>
                  <a:srgbClr val="121416"/>
                </a:solidFill>
                <a:effectLst/>
                <a:latin typeface="roboto" panose="02000000000000000000" pitchFamily="2" charset="0"/>
              </a:rPr>
              <a:t>Focuses on the relationship between the behavior and physical system, including the brain and the rest of the nervous system, immune system and genetics</a:t>
            </a:r>
          </a:p>
          <a:p>
            <a:r>
              <a:rPr lang="en-IN" b="1" dirty="0"/>
              <a:t>Neuropsychology</a:t>
            </a:r>
            <a:r>
              <a:rPr lang="en-IN" dirty="0"/>
              <a:t> : </a:t>
            </a:r>
            <a:r>
              <a:rPr lang="en-US" b="0" i="0" dirty="0">
                <a:solidFill>
                  <a:srgbClr val="121416"/>
                </a:solidFill>
                <a:effectLst/>
                <a:latin typeface="roboto" panose="02000000000000000000" pitchFamily="2" charset="0"/>
              </a:rPr>
              <a:t>Psychologists and Neuroscientists are working together and studying the role of neurotransmitters which are responsible for neural communication in different areas of the brain and associated mental functions</a:t>
            </a:r>
          </a:p>
          <a:p>
            <a:r>
              <a:rPr lang="en-US" b="1" dirty="0">
                <a:solidFill>
                  <a:srgbClr val="121416"/>
                </a:solidFill>
                <a:latin typeface="roboto" panose="02000000000000000000" pitchFamily="2" charset="0"/>
              </a:rPr>
              <a:t>Developmental psychology </a:t>
            </a:r>
            <a:r>
              <a:rPr lang="en-US" dirty="0">
                <a:solidFill>
                  <a:srgbClr val="121416"/>
                </a:solidFill>
                <a:latin typeface="roboto" panose="02000000000000000000" pitchFamily="2" charset="0"/>
              </a:rPr>
              <a:t>: </a:t>
            </a:r>
            <a:r>
              <a:rPr lang="en-US" b="0" i="0" dirty="0">
                <a:solidFill>
                  <a:srgbClr val="121416"/>
                </a:solidFill>
                <a:effectLst/>
                <a:latin typeface="roboto" panose="02000000000000000000" pitchFamily="2" charset="0"/>
              </a:rPr>
              <a:t>It studies the physical, social and psychological changes that occur at different stages and ages over life-span, from conception to old age</a:t>
            </a:r>
            <a:r>
              <a:rPr lang="en-IN" dirty="0"/>
              <a:t/>
            </a:r>
            <a:br>
              <a:rPr lang="en-IN" dirty="0"/>
            </a:br>
            <a:endParaRPr lang="en-IN" dirty="0"/>
          </a:p>
        </p:txBody>
      </p:sp>
    </p:spTree>
    <p:extLst>
      <p:ext uri="{BB962C8B-B14F-4D97-AF65-F5344CB8AC3E}">
        <p14:creationId xmlns:p14="http://schemas.microsoft.com/office/powerpoint/2010/main" val="40193602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8553EDA-4DEE-4250-8E87-49488A6E3FD0}"/>
              </a:ext>
            </a:extLst>
          </p:cNvPr>
          <p:cNvSpPr>
            <a:spLocks noGrp="1"/>
          </p:cNvSpPr>
          <p:nvPr>
            <p:ph idx="1"/>
          </p:nvPr>
        </p:nvSpPr>
        <p:spPr>
          <a:xfrm>
            <a:off x="561975" y="523875"/>
            <a:ext cx="10709148" cy="5810250"/>
          </a:xfrm>
        </p:spPr>
        <p:txBody>
          <a:bodyPr>
            <a:normAutofit lnSpcReduction="10000"/>
          </a:bodyPr>
          <a:lstStyle/>
          <a:p>
            <a:r>
              <a:rPr lang="en-IN" sz="2200" dirty="0">
                <a:latin typeface="roboto" panose="02000000000000000000" pitchFamily="2" charset="0"/>
                <a:ea typeface="roboto" panose="02000000000000000000" pitchFamily="2" charset="0"/>
              </a:rPr>
              <a:t> </a:t>
            </a:r>
            <a:r>
              <a:rPr lang="en-IN" sz="2200" b="1" dirty="0">
                <a:latin typeface="roboto" panose="02000000000000000000" pitchFamily="2" charset="0"/>
                <a:ea typeface="roboto" panose="02000000000000000000" pitchFamily="2" charset="0"/>
              </a:rPr>
              <a:t>Social psychology</a:t>
            </a:r>
            <a:r>
              <a:rPr lang="en-IN" sz="2200" dirty="0">
                <a:latin typeface="roboto" panose="02000000000000000000" pitchFamily="2" charset="0"/>
                <a:ea typeface="roboto" panose="02000000000000000000" pitchFamily="2" charset="0"/>
              </a:rPr>
              <a:t> : </a:t>
            </a:r>
            <a:r>
              <a:rPr lang="en-US" sz="2200" b="0" i="0" dirty="0">
                <a:solidFill>
                  <a:srgbClr val="121416"/>
                </a:solidFill>
                <a:effectLst/>
                <a:latin typeface="roboto" panose="02000000000000000000" pitchFamily="2" charset="0"/>
                <a:ea typeface="roboto" panose="02000000000000000000" pitchFamily="2" charset="0"/>
              </a:rPr>
              <a:t>This branch of Psychology explores how people are affected by their social environments, how people think about the world around them and how they try to impact people around them</a:t>
            </a:r>
            <a:r>
              <a:rPr lang="en-US" sz="2200" i="0" dirty="0">
                <a:solidFill>
                  <a:srgbClr val="121416"/>
                </a:solidFill>
                <a:effectLst/>
                <a:latin typeface="roboto" panose="02000000000000000000" pitchFamily="2" charset="0"/>
                <a:ea typeface="roboto" panose="02000000000000000000" pitchFamily="2" charset="0"/>
              </a:rPr>
              <a:t>.</a:t>
            </a:r>
          </a:p>
          <a:p>
            <a:pPr algn="l"/>
            <a:r>
              <a:rPr lang="en-US" sz="2200" dirty="0">
                <a:solidFill>
                  <a:srgbClr val="121416"/>
                </a:solidFill>
                <a:latin typeface="roboto" panose="02000000000000000000" pitchFamily="2" charset="0"/>
              </a:rPr>
              <a:t> </a:t>
            </a:r>
            <a:r>
              <a:rPr lang="en-US" sz="2200" b="1" dirty="0">
                <a:solidFill>
                  <a:srgbClr val="121416"/>
                </a:solidFill>
                <a:latin typeface="roboto" panose="02000000000000000000" pitchFamily="2" charset="0"/>
              </a:rPr>
              <a:t>Cultural psychology </a:t>
            </a:r>
            <a:r>
              <a:rPr lang="en-US" sz="2200" dirty="0">
                <a:solidFill>
                  <a:srgbClr val="121416"/>
                </a:solidFill>
                <a:latin typeface="roboto" panose="02000000000000000000" pitchFamily="2" charset="0"/>
              </a:rPr>
              <a:t>: </a:t>
            </a:r>
            <a:r>
              <a:rPr lang="en-US" sz="2200" b="0" i="0" dirty="0">
                <a:solidFill>
                  <a:srgbClr val="121416"/>
                </a:solidFill>
                <a:effectLst/>
                <a:latin typeface="roboto" panose="02000000000000000000" pitchFamily="2" charset="0"/>
              </a:rPr>
              <a:t>Lays emphasis on the role of culture in attaining a deep understanding of human behaviour, thought and emotion.</a:t>
            </a:r>
          </a:p>
          <a:p>
            <a:pPr marL="0" indent="0" algn="l">
              <a:buNone/>
            </a:pPr>
            <a:r>
              <a:rPr lang="en-US" sz="2200" b="0" i="0" dirty="0">
                <a:solidFill>
                  <a:srgbClr val="121416"/>
                </a:solidFill>
                <a:effectLst/>
                <a:latin typeface="roboto" panose="02000000000000000000" pitchFamily="2" charset="0"/>
              </a:rPr>
              <a:t>The main assumption of Cultural Psychology is that human behaviour is not only a reflection of human-biological potential but also a product of culture.</a:t>
            </a:r>
          </a:p>
          <a:p>
            <a:r>
              <a:rPr lang="en-US" sz="2200" b="0" i="0" dirty="0">
                <a:solidFill>
                  <a:srgbClr val="121416"/>
                </a:solidFill>
                <a:effectLst/>
                <a:latin typeface="roboto" panose="02000000000000000000" pitchFamily="2" charset="0"/>
              </a:rPr>
              <a:t> </a:t>
            </a:r>
            <a:r>
              <a:rPr lang="en-US" sz="2200" b="1" i="0" dirty="0">
                <a:solidFill>
                  <a:srgbClr val="121416"/>
                </a:solidFill>
                <a:effectLst/>
                <a:latin typeface="roboto" panose="02000000000000000000" pitchFamily="2" charset="0"/>
              </a:rPr>
              <a:t>Environmental psychology </a:t>
            </a:r>
            <a:r>
              <a:rPr lang="en-US" sz="2200" b="0" i="0" dirty="0">
                <a:solidFill>
                  <a:srgbClr val="121416"/>
                </a:solidFill>
                <a:effectLst/>
                <a:latin typeface="roboto" panose="02000000000000000000" pitchFamily="2" charset="0"/>
              </a:rPr>
              <a:t>: It studies the interaction of physical factors such as temperature, humidity, pollution and natural disasters on human behaviour</a:t>
            </a:r>
          </a:p>
          <a:p>
            <a:r>
              <a:rPr lang="en-US" sz="2200" dirty="0">
                <a:solidFill>
                  <a:srgbClr val="121416"/>
                </a:solidFill>
                <a:latin typeface="roboto" panose="02000000000000000000" pitchFamily="2" charset="0"/>
              </a:rPr>
              <a:t> </a:t>
            </a:r>
            <a:r>
              <a:rPr lang="en-US" sz="2200" b="1" dirty="0">
                <a:solidFill>
                  <a:srgbClr val="121416"/>
                </a:solidFill>
                <a:latin typeface="roboto" panose="02000000000000000000" pitchFamily="2" charset="0"/>
              </a:rPr>
              <a:t>Health psychology : </a:t>
            </a:r>
            <a:r>
              <a:rPr lang="en-US" sz="2200" b="0" i="0" dirty="0">
                <a:solidFill>
                  <a:srgbClr val="121416"/>
                </a:solidFill>
                <a:effectLst/>
                <a:latin typeface="roboto" panose="02000000000000000000" pitchFamily="2" charset="0"/>
              </a:rPr>
              <a:t>It lays emphasis on the role of psychological factors such as anxiety, stress, fear in the development, prevention and treatment of illness</a:t>
            </a:r>
          </a:p>
          <a:p>
            <a:r>
              <a:rPr lang="en-US" sz="2200" b="0" i="0" dirty="0">
                <a:solidFill>
                  <a:srgbClr val="121416"/>
                </a:solidFill>
                <a:effectLst/>
                <a:latin typeface="roboto" panose="02000000000000000000" pitchFamily="2" charset="0"/>
              </a:rPr>
              <a:t> </a:t>
            </a:r>
            <a:r>
              <a:rPr lang="en-US" sz="2200" b="1" i="0" dirty="0">
                <a:solidFill>
                  <a:srgbClr val="121416"/>
                </a:solidFill>
                <a:effectLst/>
                <a:latin typeface="roboto" panose="02000000000000000000" pitchFamily="2" charset="0"/>
              </a:rPr>
              <a:t>Clinical psychology </a:t>
            </a:r>
            <a:r>
              <a:rPr lang="en-US" sz="2200" i="0" dirty="0">
                <a:solidFill>
                  <a:srgbClr val="121416"/>
                </a:solidFill>
                <a:effectLst/>
                <a:latin typeface="roboto" panose="02000000000000000000" pitchFamily="2" charset="0"/>
              </a:rPr>
              <a:t>: </a:t>
            </a:r>
            <a:r>
              <a:rPr lang="en-US" sz="2200" b="0" i="0" dirty="0">
                <a:solidFill>
                  <a:srgbClr val="121416"/>
                </a:solidFill>
                <a:effectLst/>
                <a:latin typeface="roboto" panose="02000000000000000000" pitchFamily="2" charset="0"/>
              </a:rPr>
              <a:t>Clinical Psychology deals with the causes, treatment and prevention of some of the major psychological disorders like anxiety, depression, eating disorders and chronic substance abuse.</a:t>
            </a:r>
          </a:p>
          <a:p>
            <a:r>
              <a:rPr lang="en-US" sz="2200" i="0" dirty="0">
                <a:solidFill>
                  <a:srgbClr val="121416"/>
                </a:solidFill>
                <a:effectLst/>
                <a:latin typeface="roboto" panose="02000000000000000000" pitchFamily="2" charset="0"/>
              </a:rPr>
              <a:t> </a:t>
            </a:r>
            <a:r>
              <a:rPr lang="en-US" sz="2200" b="1" i="0" dirty="0">
                <a:solidFill>
                  <a:srgbClr val="121416"/>
                </a:solidFill>
                <a:effectLst/>
                <a:latin typeface="roboto" panose="02000000000000000000" pitchFamily="2" charset="0"/>
              </a:rPr>
              <a:t>Counselling psychology </a:t>
            </a:r>
            <a:r>
              <a:rPr lang="en-US" sz="2200" i="0" dirty="0">
                <a:solidFill>
                  <a:srgbClr val="121416"/>
                </a:solidFill>
                <a:effectLst/>
                <a:latin typeface="roboto" panose="02000000000000000000" pitchFamily="2" charset="0"/>
              </a:rPr>
              <a:t>: </a:t>
            </a:r>
            <a:r>
              <a:rPr lang="en-US" sz="2200" b="0" i="0" dirty="0">
                <a:solidFill>
                  <a:srgbClr val="121416"/>
                </a:solidFill>
                <a:effectLst/>
                <a:latin typeface="roboto" panose="02000000000000000000" pitchFamily="2" charset="0"/>
              </a:rPr>
              <a:t>Counselling Psychology aims to improve everyday functioning by helping people solve problems of their daily life and effectively cope up with challenging situations</a:t>
            </a:r>
          </a:p>
          <a:p>
            <a:endParaRPr lang="en-IN" dirty="0"/>
          </a:p>
        </p:txBody>
      </p:sp>
    </p:spTree>
    <p:extLst>
      <p:ext uri="{BB962C8B-B14F-4D97-AF65-F5344CB8AC3E}">
        <p14:creationId xmlns:p14="http://schemas.microsoft.com/office/powerpoint/2010/main" val="41659683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48553EDA-4DEE-4250-8E87-49488A6E3FD0}"/>
              </a:ext>
            </a:extLst>
          </p:cNvPr>
          <p:cNvSpPr>
            <a:spLocks noGrp="1"/>
          </p:cNvSpPr>
          <p:nvPr>
            <p:ph idx="1"/>
          </p:nvPr>
        </p:nvSpPr>
        <p:spPr>
          <a:xfrm>
            <a:off x="419100" y="361950"/>
            <a:ext cx="10709148" cy="5810250"/>
          </a:xfrm>
        </p:spPr>
        <p:txBody>
          <a:bodyPr>
            <a:normAutofit/>
          </a:bodyPr>
          <a:lstStyle/>
          <a:p>
            <a:pPr marL="0" indent="0">
              <a:buNone/>
            </a:pPr>
            <a:endParaRPr lang="en-IN" dirty="0">
              <a:latin typeface="roboto" panose="02000000000000000000" pitchFamily="2" charset="0"/>
              <a:ea typeface="roboto" panose="02000000000000000000" pitchFamily="2" charset="0"/>
            </a:endParaRPr>
          </a:p>
          <a:p>
            <a:r>
              <a:rPr lang="en-IN" sz="2400" b="1" dirty="0">
                <a:latin typeface="roboto" panose="02000000000000000000" pitchFamily="2" charset="0"/>
                <a:ea typeface="roboto" panose="02000000000000000000" pitchFamily="2" charset="0"/>
              </a:rPr>
              <a:t>Industrial/organisational psychology</a:t>
            </a:r>
            <a:r>
              <a:rPr lang="en-IN" sz="2400" dirty="0">
                <a:latin typeface="roboto" panose="02000000000000000000" pitchFamily="2" charset="0"/>
                <a:ea typeface="roboto" panose="02000000000000000000" pitchFamily="2" charset="0"/>
              </a:rPr>
              <a:t> : </a:t>
            </a:r>
            <a:r>
              <a:rPr lang="en-US" sz="2400" b="0" i="0" dirty="0">
                <a:solidFill>
                  <a:srgbClr val="121416"/>
                </a:solidFill>
                <a:effectLst/>
                <a:latin typeface="roboto" panose="02000000000000000000" pitchFamily="2" charset="0"/>
              </a:rPr>
              <a:t>This branch of Psychology mainly deals with both the employees and the organization which have employed them. They are focused on training employees, improving work conditions and developing selection criteria for employees</a:t>
            </a:r>
          </a:p>
          <a:p>
            <a:r>
              <a:rPr lang="en-IN" sz="2400" dirty="0"/>
              <a:t> </a:t>
            </a:r>
            <a:r>
              <a:rPr lang="en-IN" sz="2400" b="1" dirty="0"/>
              <a:t>Educational psychology : </a:t>
            </a:r>
            <a:r>
              <a:rPr lang="en-US" sz="2400" b="0" i="0" dirty="0">
                <a:solidFill>
                  <a:srgbClr val="121416"/>
                </a:solidFill>
                <a:effectLst/>
                <a:latin typeface="roboto" panose="02000000000000000000" pitchFamily="2" charset="0"/>
              </a:rPr>
              <a:t>It lays emphasis on understanding how people of all ages understand and learn things. Educational Psychologists mainly develop instructional methods and materials used to train people both in Educational and work settings</a:t>
            </a:r>
          </a:p>
          <a:p>
            <a:r>
              <a:rPr lang="en-US" sz="2400" dirty="0">
                <a:solidFill>
                  <a:srgbClr val="121416"/>
                </a:solidFill>
                <a:latin typeface="roboto" panose="02000000000000000000" pitchFamily="2" charset="0"/>
              </a:rPr>
              <a:t> </a:t>
            </a:r>
            <a:r>
              <a:rPr lang="en-US" sz="2400" b="1" dirty="0">
                <a:solidFill>
                  <a:srgbClr val="121416"/>
                </a:solidFill>
                <a:latin typeface="roboto" panose="02000000000000000000" pitchFamily="2" charset="0"/>
              </a:rPr>
              <a:t>Sports psychology </a:t>
            </a:r>
            <a:r>
              <a:rPr lang="en-US" sz="2400" dirty="0">
                <a:solidFill>
                  <a:srgbClr val="121416"/>
                </a:solidFill>
                <a:latin typeface="roboto" panose="02000000000000000000" pitchFamily="2" charset="0"/>
              </a:rPr>
              <a:t>: </a:t>
            </a:r>
            <a:r>
              <a:rPr lang="en-US" sz="2400" b="0" i="0" dirty="0">
                <a:solidFill>
                  <a:srgbClr val="121416"/>
                </a:solidFill>
                <a:effectLst/>
                <a:latin typeface="roboto" panose="02000000000000000000" pitchFamily="2" charset="0"/>
              </a:rPr>
              <a:t>Sports Psychology focuses on the application of Psychological principles to improve the performance of athletes</a:t>
            </a:r>
          </a:p>
          <a:p>
            <a:r>
              <a:rPr lang="en-US" sz="2400" dirty="0">
                <a:solidFill>
                  <a:srgbClr val="121416"/>
                </a:solidFill>
                <a:latin typeface="roboto" panose="02000000000000000000" pitchFamily="2" charset="0"/>
              </a:rPr>
              <a:t> Many other fields like political psychology, aviation psychology, forensic psychology, military psychology etc. have also emerged.</a:t>
            </a:r>
            <a:endParaRPr lang="en-IN" sz="2400" b="1" dirty="0"/>
          </a:p>
        </p:txBody>
      </p:sp>
    </p:spTree>
    <p:extLst>
      <p:ext uri="{BB962C8B-B14F-4D97-AF65-F5344CB8AC3E}">
        <p14:creationId xmlns:p14="http://schemas.microsoft.com/office/powerpoint/2010/main" val="1266618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E009DD9B-5EE2-4C0D-8B2B-351C8C1022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720DB99-7745-4E75-9D96-AAB6D55C53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D68803C4-E159-4360-B7BB-74205C8F7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xmlns="" id="{504B0465-3B07-49BF-BEA7-D814762462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C9E5EFAF-C5FB-48A7-90FA-563A6A1C0432}"/>
              </a:ext>
            </a:extLst>
          </p:cNvPr>
          <p:cNvSpPr>
            <a:spLocks noGrp="1"/>
          </p:cNvSpPr>
          <p:nvPr>
            <p:ph type="title"/>
          </p:nvPr>
        </p:nvSpPr>
        <p:spPr>
          <a:xfrm>
            <a:off x="1069848" y="484632"/>
            <a:ext cx="10058400" cy="1609344"/>
          </a:xfrm>
        </p:spPr>
        <p:txBody>
          <a:bodyPr>
            <a:normAutofit/>
          </a:bodyPr>
          <a:lstStyle/>
          <a:p>
            <a:pPr algn="ctr"/>
            <a:r>
              <a:rPr lang="en-IN" b="1" u="sng" dirty="0">
                <a:latin typeface="Calibri" panose="020F0502020204030204" pitchFamily="34" charset="0"/>
                <a:cs typeface="Calibri" panose="020F0502020204030204" pitchFamily="34" charset="0"/>
              </a:rPr>
              <a:t>WHAT IS PSYCHOLOGY?</a:t>
            </a:r>
          </a:p>
        </p:txBody>
      </p:sp>
      <p:sp>
        <p:nvSpPr>
          <p:cNvPr id="3" name="Content Placeholder 2">
            <a:extLst>
              <a:ext uri="{FF2B5EF4-FFF2-40B4-BE49-F238E27FC236}">
                <a16:creationId xmlns:a16="http://schemas.microsoft.com/office/drawing/2014/main" xmlns="" id="{B967F787-6F80-4E95-8A6B-7CB56133F740}"/>
              </a:ext>
            </a:extLst>
          </p:cNvPr>
          <p:cNvSpPr>
            <a:spLocks noGrp="1"/>
          </p:cNvSpPr>
          <p:nvPr>
            <p:ph idx="1"/>
          </p:nvPr>
        </p:nvSpPr>
        <p:spPr>
          <a:xfrm>
            <a:off x="782320" y="2320412"/>
            <a:ext cx="10345928" cy="4366469"/>
          </a:xfrm>
        </p:spPr>
        <p:txBody>
          <a:bodyPr>
            <a:normAutofit/>
          </a:bodyPr>
          <a:lstStyle/>
          <a:p>
            <a:r>
              <a:rPr lang="en-IN" sz="1700" u="sng" dirty="0">
                <a:latin typeface="roboto" panose="02000000000000000000" pitchFamily="2" charset="0"/>
                <a:ea typeface="roboto" panose="02000000000000000000" pitchFamily="2" charset="0"/>
                <a:cs typeface="Calibri" panose="020F0502020204030204" pitchFamily="34" charset="0"/>
              </a:rPr>
              <a:t> </a:t>
            </a:r>
            <a:r>
              <a:rPr lang="en-US" b="1" i="0" u="sng" dirty="0">
                <a:effectLst/>
                <a:latin typeface="roboto" panose="02000000000000000000" pitchFamily="2" charset="0"/>
                <a:ea typeface="roboto" panose="02000000000000000000" pitchFamily="2" charset="0"/>
                <a:cs typeface="Calibri" panose="020F0502020204030204" pitchFamily="34" charset="0"/>
              </a:rPr>
              <a:t>Psychology</a:t>
            </a:r>
            <a:r>
              <a:rPr lang="en-US" b="0" i="0" u="sng" dirty="0">
                <a:effectLst/>
                <a:latin typeface="roboto" panose="02000000000000000000" pitchFamily="2" charset="0"/>
                <a:ea typeface="roboto" panose="02000000000000000000" pitchFamily="2" charset="0"/>
                <a:cs typeface="Calibri" panose="020F0502020204030204" pitchFamily="34" charset="0"/>
              </a:rPr>
              <a:t> </a:t>
            </a:r>
            <a:r>
              <a:rPr lang="en-US" b="0" i="0" dirty="0">
                <a:effectLst/>
                <a:latin typeface="roboto" panose="02000000000000000000" pitchFamily="2" charset="0"/>
                <a:ea typeface="roboto" panose="02000000000000000000" pitchFamily="2" charset="0"/>
                <a:cs typeface="Calibri" panose="020F0502020204030204" pitchFamily="34" charset="0"/>
              </a:rPr>
              <a:t>is defined formally as a science that studies mental processes, experiences and behaviours in different contexts.</a:t>
            </a:r>
          </a:p>
          <a:p>
            <a:r>
              <a:rPr lang="en-US" dirty="0">
                <a:latin typeface="roboto" panose="02000000000000000000" pitchFamily="2" charset="0"/>
                <a:ea typeface="roboto" panose="02000000000000000000" pitchFamily="2" charset="0"/>
                <a:cs typeface="Calibri" panose="020F0502020204030204" pitchFamily="34" charset="0"/>
              </a:rPr>
              <a:t> </a:t>
            </a:r>
            <a:r>
              <a:rPr lang="en-US" b="1" u="sng" dirty="0">
                <a:latin typeface="roboto" panose="02000000000000000000" pitchFamily="2" charset="0"/>
                <a:ea typeface="roboto" panose="02000000000000000000" pitchFamily="2" charset="0"/>
                <a:cs typeface="Calibri" panose="020F0502020204030204" pitchFamily="34" charset="0"/>
              </a:rPr>
              <a:t>Mental processes </a:t>
            </a:r>
            <a:r>
              <a:rPr lang="en-US" b="0" i="0" dirty="0">
                <a:effectLst/>
                <a:latin typeface="roboto" panose="02000000000000000000" pitchFamily="2" charset="0"/>
                <a:ea typeface="roboto" panose="02000000000000000000" pitchFamily="2" charset="0"/>
                <a:cs typeface="Calibri" panose="020F0502020204030204" pitchFamily="34" charset="0"/>
              </a:rPr>
              <a:t>are usually used when we think or to solve a problem, to know or remember something.</a:t>
            </a:r>
          </a:p>
          <a:p>
            <a:r>
              <a:rPr lang="en-US" b="1" i="0" u="sng" dirty="0">
                <a:effectLst/>
                <a:latin typeface="roboto" panose="02000000000000000000" pitchFamily="2" charset="0"/>
                <a:ea typeface="roboto" panose="02000000000000000000" pitchFamily="2" charset="0"/>
                <a:cs typeface="Calibri" panose="020F0502020204030204" pitchFamily="34" charset="0"/>
              </a:rPr>
              <a:t>Experiences </a:t>
            </a:r>
            <a:r>
              <a:rPr lang="en-US" b="0" i="0" dirty="0">
                <a:effectLst/>
                <a:latin typeface="roboto" panose="02000000000000000000" pitchFamily="2" charset="0"/>
                <a:ea typeface="roboto" panose="02000000000000000000" pitchFamily="2" charset="0"/>
                <a:cs typeface="Calibri" panose="020F0502020204030204" pitchFamily="34" charset="0"/>
              </a:rPr>
              <a:t>are subjective in nature which are studied by psychologists. These are embedded in our awareness and consciousness.</a:t>
            </a:r>
          </a:p>
          <a:p>
            <a:r>
              <a:rPr lang="en-US" b="1" i="0" u="sng" dirty="0">
                <a:effectLst/>
                <a:latin typeface="roboto" panose="02000000000000000000" pitchFamily="2" charset="0"/>
                <a:ea typeface="roboto" panose="02000000000000000000" pitchFamily="2" charset="0"/>
                <a:cs typeface="Calibri" panose="020F0502020204030204" pitchFamily="34" charset="0"/>
              </a:rPr>
              <a:t>Behaviours</a:t>
            </a:r>
            <a:r>
              <a:rPr lang="en-US" b="1" i="0" dirty="0">
                <a:effectLst/>
                <a:latin typeface="roboto" panose="02000000000000000000" pitchFamily="2" charset="0"/>
                <a:ea typeface="roboto" panose="02000000000000000000" pitchFamily="2" charset="0"/>
                <a:cs typeface="Calibri" panose="020F0502020204030204" pitchFamily="34" charset="0"/>
              </a:rPr>
              <a:t> </a:t>
            </a:r>
            <a:r>
              <a:rPr lang="en-US" b="0" i="0" dirty="0">
                <a:effectLst/>
                <a:latin typeface="roboto" panose="02000000000000000000" pitchFamily="2" charset="0"/>
                <a:ea typeface="roboto" panose="02000000000000000000" pitchFamily="2" charset="0"/>
                <a:cs typeface="Calibri" panose="020F0502020204030204" pitchFamily="34" charset="0"/>
              </a:rPr>
              <a:t>are responses or reactions we make or activities we engage in</a:t>
            </a:r>
            <a:r>
              <a:rPr lang="en-US" dirty="0">
                <a:latin typeface="roboto" panose="02000000000000000000" pitchFamily="2" charset="0"/>
                <a:ea typeface="roboto" panose="02000000000000000000" pitchFamily="2" charset="0"/>
                <a:cs typeface="Calibri" panose="020F0502020204030204" pitchFamily="34" charset="0"/>
              </a:rPr>
              <a:t>.</a:t>
            </a:r>
          </a:p>
          <a:p>
            <a:pPr marL="0" indent="0">
              <a:buNone/>
            </a:pPr>
            <a:r>
              <a:rPr lang="en-US" dirty="0">
                <a:latin typeface="roboto" panose="02000000000000000000" pitchFamily="2" charset="0"/>
                <a:ea typeface="roboto" panose="02000000000000000000" pitchFamily="2" charset="0"/>
                <a:cs typeface="Calibri" panose="020F0502020204030204" pitchFamily="34" charset="0"/>
              </a:rPr>
              <a:t>There are two types of behvaiours-</a:t>
            </a:r>
          </a:p>
          <a:p>
            <a:pPr marL="0" indent="0">
              <a:buNone/>
            </a:pPr>
            <a:r>
              <a:rPr lang="en-US" dirty="0">
                <a:latin typeface="roboto" panose="02000000000000000000" pitchFamily="2" charset="0"/>
                <a:ea typeface="roboto" panose="02000000000000000000" pitchFamily="2" charset="0"/>
                <a:cs typeface="Calibri" panose="020F0502020204030204" pitchFamily="34" charset="0"/>
              </a:rPr>
              <a:t>OVERT : These can be outwardly seen or sensed by the observer.</a:t>
            </a:r>
          </a:p>
          <a:p>
            <a:pPr marL="0" indent="0">
              <a:buNone/>
            </a:pPr>
            <a:r>
              <a:rPr lang="en-US" dirty="0">
                <a:latin typeface="roboto" panose="02000000000000000000" pitchFamily="2" charset="0"/>
                <a:ea typeface="roboto" panose="02000000000000000000" pitchFamily="2" charset="0"/>
                <a:cs typeface="Calibri" panose="020F0502020204030204" pitchFamily="34" charset="0"/>
              </a:rPr>
              <a:t>COVERT : </a:t>
            </a:r>
            <a:r>
              <a:rPr lang="en-US" b="0" i="0" dirty="0">
                <a:effectLst/>
                <a:latin typeface="roboto" panose="02000000000000000000" pitchFamily="2" charset="0"/>
                <a:ea typeface="roboto" panose="02000000000000000000" pitchFamily="2" charset="0"/>
                <a:cs typeface="Calibri" panose="020F0502020204030204" pitchFamily="34" charset="0"/>
              </a:rPr>
              <a:t>these cannot be easily spotted and seen by other people</a:t>
            </a:r>
            <a:endParaRPr lang="en-IN" dirty="0">
              <a:latin typeface="roboto" panose="02000000000000000000" pitchFamily="2" charset="0"/>
              <a:ea typeface="roboto" panose="02000000000000000000" pitchFamily="2" charset="0"/>
              <a:cs typeface="Calibri" panose="020F0502020204030204" pitchFamily="34" charset="0"/>
            </a:endParaRPr>
          </a:p>
        </p:txBody>
      </p:sp>
      <p:sp>
        <p:nvSpPr>
          <p:cNvPr id="16" name="Oval 15">
            <a:extLst>
              <a:ext uri="{FF2B5EF4-FFF2-40B4-BE49-F238E27FC236}">
                <a16:creationId xmlns:a16="http://schemas.microsoft.com/office/drawing/2014/main" xmlns="" id="{49B7FFA5-14CB-4A4F-9BCC-CA3AA5D9D2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xmlns="" id="{04E48745-7512-4EC2-9E20-9092D12150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40623144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A33FA5-66CA-4346-922D-CF11C1BEAD64}"/>
              </a:ext>
            </a:extLst>
          </p:cNvPr>
          <p:cNvSpPr>
            <a:spLocks noGrp="1"/>
          </p:cNvSpPr>
          <p:nvPr>
            <p:ph type="title"/>
          </p:nvPr>
        </p:nvSpPr>
        <p:spPr/>
        <p:txBody>
          <a:bodyPr/>
          <a:lstStyle/>
          <a:p>
            <a:r>
              <a:rPr lang="en-IN" u="sng" dirty="0"/>
              <a:t>THEMES OF RESEARCH AND APPLICATION</a:t>
            </a:r>
          </a:p>
        </p:txBody>
      </p:sp>
      <p:sp>
        <p:nvSpPr>
          <p:cNvPr id="3" name="Content Placeholder 2">
            <a:extLst>
              <a:ext uri="{FF2B5EF4-FFF2-40B4-BE49-F238E27FC236}">
                <a16:creationId xmlns:a16="http://schemas.microsoft.com/office/drawing/2014/main" xmlns="" id="{B32F919A-C3BC-498B-9F66-773B31979743}"/>
              </a:ext>
            </a:extLst>
          </p:cNvPr>
          <p:cNvSpPr>
            <a:spLocks noGrp="1"/>
          </p:cNvSpPr>
          <p:nvPr>
            <p:ph idx="1"/>
          </p:nvPr>
        </p:nvSpPr>
        <p:spPr/>
        <p:txBody>
          <a:bodyPr/>
          <a:lstStyle/>
          <a:p>
            <a:pPr marL="0" indent="0" algn="l">
              <a:buNone/>
            </a:pPr>
            <a:r>
              <a:rPr lang="en-US" sz="2200" b="1" i="0" dirty="0">
                <a:solidFill>
                  <a:srgbClr val="121416"/>
                </a:solidFill>
                <a:effectLst/>
                <a:latin typeface="roboto" panose="02000000000000000000" pitchFamily="2" charset="0"/>
              </a:rPr>
              <a:t>Themes that provide Direction to research and application of Psychology are mentioned as follows-</a:t>
            </a:r>
          </a:p>
          <a:p>
            <a:pPr marL="0" indent="0" algn="l">
              <a:buNone/>
            </a:pPr>
            <a:r>
              <a:rPr lang="en-US" sz="2200" b="1" dirty="0">
                <a:solidFill>
                  <a:srgbClr val="121416"/>
                </a:solidFill>
                <a:latin typeface="roboto" panose="02000000000000000000" pitchFamily="2" charset="0"/>
              </a:rPr>
              <a:t>Theme 1:</a:t>
            </a:r>
            <a:r>
              <a:rPr lang="en-US" sz="2200" b="0" i="0" dirty="0">
                <a:solidFill>
                  <a:srgbClr val="121416"/>
                </a:solidFill>
                <a:effectLst/>
                <a:latin typeface="roboto" panose="02000000000000000000" pitchFamily="2" charset="0"/>
              </a:rPr>
              <a:t>Psychology, like other sciences, attempts to develop principles of behaviour and mental processes.</a:t>
            </a:r>
          </a:p>
          <a:p>
            <a:pPr marL="0" indent="0" algn="l">
              <a:buNone/>
            </a:pPr>
            <a:r>
              <a:rPr lang="en-US" sz="2200" b="1" dirty="0">
                <a:solidFill>
                  <a:srgbClr val="121416"/>
                </a:solidFill>
                <a:latin typeface="roboto" panose="02000000000000000000" pitchFamily="2" charset="0"/>
              </a:rPr>
              <a:t>Theme 2:</a:t>
            </a:r>
            <a:r>
              <a:rPr lang="en-US" sz="2200" dirty="0">
                <a:solidFill>
                  <a:srgbClr val="121416"/>
                </a:solidFill>
                <a:latin typeface="roboto" panose="02000000000000000000" pitchFamily="2" charset="0"/>
              </a:rPr>
              <a:t> </a:t>
            </a:r>
            <a:r>
              <a:rPr lang="en-US" sz="2200" b="0" i="0" dirty="0">
                <a:solidFill>
                  <a:srgbClr val="121416"/>
                </a:solidFill>
                <a:effectLst/>
                <a:latin typeface="roboto" panose="02000000000000000000" pitchFamily="2" charset="0"/>
              </a:rPr>
              <a:t>Human Behaviour is a function of both the attributes of persons and environment</a:t>
            </a:r>
          </a:p>
          <a:p>
            <a:pPr marL="0" indent="0" algn="l">
              <a:buNone/>
            </a:pPr>
            <a:r>
              <a:rPr lang="en-US" sz="2200" b="1" i="0" dirty="0">
                <a:solidFill>
                  <a:srgbClr val="121416"/>
                </a:solidFill>
                <a:effectLst/>
                <a:latin typeface="roboto" panose="02000000000000000000" pitchFamily="2" charset="0"/>
              </a:rPr>
              <a:t>Theme 3:</a:t>
            </a:r>
            <a:r>
              <a:rPr lang="en-US" sz="2200" b="0" i="0" dirty="0">
                <a:solidFill>
                  <a:srgbClr val="121416"/>
                </a:solidFill>
                <a:effectLst/>
                <a:latin typeface="roboto" panose="02000000000000000000" pitchFamily="2" charset="0"/>
              </a:rPr>
              <a:t> Human Behaviour is caused</a:t>
            </a:r>
          </a:p>
          <a:p>
            <a:pPr marL="0" indent="0" algn="l">
              <a:buNone/>
            </a:pPr>
            <a:r>
              <a:rPr lang="en-US" sz="2200" b="1" i="0" dirty="0">
                <a:solidFill>
                  <a:srgbClr val="121416"/>
                </a:solidFill>
                <a:effectLst/>
                <a:latin typeface="roboto" panose="02000000000000000000" pitchFamily="2" charset="0"/>
              </a:rPr>
              <a:t>Theme 4:</a:t>
            </a:r>
            <a:r>
              <a:rPr lang="en-US" sz="2200" b="0" i="0" dirty="0">
                <a:solidFill>
                  <a:srgbClr val="121416"/>
                </a:solidFill>
                <a:effectLst/>
                <a:latin typeface="roboto" panose="02000000000000000000" pitchFamily="2" charset="0"/>
              </a:rPr>
              <a:t> Understanding of human behaviour is culturally constructed</a:t>
            </a:r>
          </a:p>
          <a:p>
            <a:pPr marL="0" indent="0" algn="l">
              <a:buNone/>
            </a:pPr>
            <a:r>
              <a:rPr lang="en-US" sz="2200" b="1" i="0" dirty="0">
                <a:solidFill>
                  <a:srgbClr val="121416"/>
                </a:solidFill>
                <a:effectLst/>
                <a:latin typeface="roboto" panose="02000000000000000000" pitchFamily="2" charset="0"/>
              </a:rPr>
              <a:t>Theme 5:</a:t>
            </a:r>
            <a:r>
              <a:rPr lang="en-US" sz="2200" b="0" i="0" dirty="0">
                <a:solidFill>
                  <a:srgbClr val="121416"/>
                </a:solidFill>
                <a:effectLst/>
                <a:latin typeface="roboto" panose="02000000000000000000" pitchFamily="2" charset="0"/>
              </a:rPr>
              <a:t> Human Behaviour can be controlled and modified through the application of psychological principles</a:t>
            </a:r>
          </a:p>
          <a:p>
            <a:endParaRPr lang="en-IN" dirty="0"/>
          </a:p>
        </p:txBody>
      </p:sp>
    </p:spTree>
    <p:extLst>
      <p:ext uri="{BB962C8B-B14F-4D97-AF65-F5344CB8AC3E}">
        <p14:creationId xmlns:p14="http://schemas.microsoft.com/office/powerpoint/2010/main" val="19662134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CFD7C2-6D35-44F8-95C3-13FFF5A0EA2C}"/>
              </a:ext>
            </a:extLst>
          </p:cNvPr>
          <p:cNvSpPr>
            <a:spLocks noGrp="1"/>
          </p:cNvSpPr>
          <p:nvPr>
            <p:ph type="title"/>
          </p:nvPr>
        </p:nvSpPr>
        <p:spPr>
          <a:xfrm>
            <a:off x="1069848" y="484632"/>
            <a:ext cx="10058400" cy="1609344"/>
          </a:xfrm>
        </p:spPr>
        <p:txBody>
          <a:bodyPr>
            <a:normAutofit/>
          </a:bodyPr>
          <a:lstStyle/>
          <a:p>
            <a:r>
              <a:rPr lang="en-IN" dirty="0"/>
              <a:t>BASIC V/S APPLIED PSYCHOLOGY</a:t>
            </a:r>
          </a:p>
        </p:txBody>
      </p:sp>
      <p:sp>
        <p:nvSpPr>
          <p:cNvPr id="14" name="Rectangle 13">
            <a:extLst>
              <a:ext uri="{FF2B5EF4-FFF2-40B4-BE49-F238E27FC236}">
                <a16:creationId xmlns:a16="http://schemas.microsoft.com/office/drawing/2014/main" xmlns="" id="{3FD711E9-7F79-40A9-8D9E-4AE293C154A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066800" y="2013293"/>
            <a:ext cx="100584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7" name="Content Placeholder 6">
            <a:extLst>
              <a:ext uri="{FF2B5EF4-FFF2-40B4-BE49-F238E27FC236}">
                <a16:creationId xmlns:a16="http://schemas.microsoft.com/office/drawing/2014/main" xmlns="" id="{2FC72E34-C90E-41CC-B25B-A3A68600410E}"/>
              </a:ext>
            </a:extLst>
          </p:cNvPr>
          <p:cNvGraphicFramePr>
            <a:graphicFrameLocks noGrp="1"/>
          </p:cNvGraphicFramePr>
          <p:nvPr>
            <p:ph idx="1"/>
            <p:extLst>
              <p:ext uri="{D42A27DB-BD31-4B8C-83A1-F6EECF244321}">
                <p14:modId xmlns:p14="http://schemas.microsoft.com/office/powerpoint/2010/main" val="2170281577"/>
              </p:ext>
            </p:extLst>
          </p:nvPr>
        </p:nvGraphicFramePr>
        <p:xfrm>
          <a:off x="850264" y="2700360"/>
          <a:ext cx="10274936" cy="3673008"/>
        </p:xfrm>
        <a:graphic>
          <a:graphicData uri="http://schemas.openxmlformats.org/drawingml/2006/table">
            <a:tbl>
              <a:tblPr firstRow="1" firstCol="1" bandRow="1">
                <a:tableStyleId>{5C22544A-7EE6-4342-B048-85BDC9FD1C3A}</a:tableStyleId>
              </a:tblPr>
              <a:tblGrid>
                <a:gridCol w="5138632">
                  <a:extLst>
                    <a:ext uri="{9D8B030D-6E8A-4147-A177-3AD203B41FA5}">
                      <a16:colId xmlns:a16="http://schemas.microsoft.com/office/drawing/2014/main" xmlns="" val="170830133"/>
                    </a:ext>
                  </a:extLst>
                </a:gridCol>
                <a:gridCol w="5136304">
                  <a:extLst>
                    <a:ext uri="{9D8B030D-6E8A-4147-A177-3AD203B41FA5}">
                      <a16:colId xmlns:a16="http://schemas.microsoft.com/office/drawing/2014/main" xmlns="" val="5262640"/>
                    </a:ext>
                  </a:extLst>
                </a:gridCol>
              </a:tblGrid>
              <a:tr h="533431">
                <a:tc>
                  <a:txBody>
                    <a:bodyPr/>
                    <a:lstStyle/>
                    <a:p>
                      <a:pPr algn="ctr">
                        <a:lnSpc>
                          <a:spcPct val="107000"/>
                        </a:lnSpc>
                        <a:spcAft>
                          <a:spcPts val="800"/>
                        </a:spcAft>
                      </a:pPr>
                      <a:r>
                        <a:rPr lang="en-IN" sz="2700">
                          <a:effectLst/>
                        </a:rPr>
                        <a:t>General Psychology</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tc>
                  <a:txBody>
                    <a:bodyPr/>
                    <a:lstStyle/>
                    <a:p>
                      <a:pPr algn="ctr">
                        <a:lnSpc>
                          <a:spcPct val="107000"/>
                        </a:lnSpc>
                        <a:spcAft>
                          <a:spcPts val="800"/>
                        </a:spcAft>
                      </a:pPr>
                      <a:r>
                        <a:rPr lang="en-IN" sz="2700">
                          <a:effectLst/>
                        </a:rPr>
                        <a:t>Applied Psychology</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extLst>
                  <a:ext uri="{0D108BD9-81ED-4DB2-BD59-A6C34878D82A}">
                    <a16:rowId xmlns:a16="http://schemas.microsoft.com/office/drawing/2014/main" xmlns="" val="1769698307"/>
                  </a:ext>
                </a:extLst>
              </a:tr>
              <a:tr h="1332085">
                <a:tc>
                  <a:txBody>
                    <a:bodyPr/>
                    <a:lstStyle/>
                    <a:p>
                      <a:pPr>
                        <a:lnSpc>
                          <a:spcPct val="107000"/>
                        </a:lnSpc>
                        <a:spcAft>
                          <a:spcPts val="800"/>
                        </a:spcAft>
                      </a:pPr>
                      <a:r>
                        <a:rPr lang="en-IN" sz="2400">
                          <a:effectLst/>
                        </a:rPr>
                        <a:t>You study general theories which have shaped psychology</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tc>
                  <a:txBody>
                    <a:bodyPr/>
                    <a:lstStyle/>
                    <a:p>
                      <a:pPr>
                        <a:lnSpc>
                          <a:spcPct val="107000"/>
                        </a:lnSpc>
                        <a:spcAft>
                          <a:spcPts val="800"/>
                        </a:spcAft>
                      </a:pPr>
                      <a:r>
                        <a:rPr lang="en-IN" sz="2400">
                          <a:effectLst/>
                        </a:rPr>
                        <a:t>You study how these theories can be put to practical use in everyday life.</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extLst>
                  <a:ext uri="{0D108BD9-81ED-4DB2-BD59-A6C34878D82A}">
                    <a16:rowId xmlns:a16="http://schemas.microsoft.com/office/drawing/2014/main" xmlns="" val="2502918808"/>
                  </a:ext>
                </a:extLst>
              </a:tr>
              <a:tr h="903746">
                <a:tc>
                  <a:txBody>
                    <a:bodyPr/>
                    <a:lstStyle/>
                    <a:p>
                      <a:pPr>
                        <a:lnSpc>
                          <a:spcPct val="107000"/>
                        </a:lnSpc>
                        <a:spcAft>
                          <a:spcPts val="800"/>
                        </a:spcAft>
                      </a:pPr>
                      <a:r>
                        <a:rPr lang="en-IN" sz="2400">
                          <a:effectLst/>
                        </a:rPr>
                        <a:t>It is a theory-based course</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tc>
                  <a:txBody>
                    <a:bodyPr/>
                    <a:lstStyle/>
                    <a:p>
                      <a:pPr>
                        <a:lnSpc>
                          <a:spcPct val="107000"/>
                        </a:lnSpc>
                        <a:spcAft>
                          <a:spcPts val="800"/>
                        </a:spcAft>
                      </a:pPr>
                      <a:r>
                        <a:rPr lang="en-IN" sz="2400">
                          <a:effectLst/>
                        </a:rPr>
                        <a:t>It is a practical based course compared to general psychology</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extLst>
                  <a:ext uri="{0D108BD9-81ED-4DB2-BD59-A6C34878D82A}">
                    <a16:rowId xmlns:a16="http://schemas.microsoft.com/office/drawing/2014/main" xmlns="" val="2276756510"/>
                  </a:ext>
                </a:extLst>
              </a:tr>
              <a:tr h="903746">
                <a:tc>
                  <a:txBody>
                    <a:bodyPr/>
                    <a:lstStyle/>
                    <a:p>
                      <a:pPr>
                        <a:lnSpc>
                          <a:spcPct val="107000"/>
                        </a:lnSpc>
                        <a:spcAft>
                          <a:spcPts val="800"/>
                        </a:spcAft>
                      </a:pPr>
                      <a:r>
                        <a:rPr lang="en-IN" sz="2400">
                          <a:effectLst/>
                        </a:rPr>
                        <a:t>It helps you get a theoretical understanding of the subject</a:t>
                      </a:r>
                      <a:endParaRPr lang="en-IN" sz="190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tc>
                  <a:txBody>
                    <a:bodyPr/>
                    <a:lstStyle/>
                    <a:p>
                      <a:pPr>
                        <a:lnSpc>
                          <a:spcPct val="107000"/>
                        </a:lnSpc>
                        <a:spcAft>
                          <a:spcPts val="800"/>
                        </a:spcAft>
                      </a:pPr>
                      <a:r>
                        <a:rPr lang="en-IN" sz="2400" dirty="0">
                          <a:effectLst/>
                        </a:rPr>
                        <a:t>It is more research oriented as compared to the former</a:t>
                      </a:r>
                      <a:endParaRPr lang="en-IN" sz="1900" dirty="0">
                        <a:effectLst/>
                        <a:latin typeface="Calibri" panose="020F0502020204030204" pitchFamily="34" charset="0"/>
                        <a:ea typeface="Calibri" panose="020F0502020204030204" pitchFamily="34" charset="0"/>
                        <a:cs typeface="Times New Roman" panose="02020603050405020304" pitchFamily="18" charset="0"/>
                      </a:endParaRPr>
                    </a:p>
                  </a:txBody>
                  <a:tcPr marL="117242" marR="117242" marT="0" marB="0"/>
                </a:tc>
                <a:extLst>
                  <a:ext uri="{0D108BD9-81ED-4DB2-BD59-A6C34878D82A}">
                    <a16:rowId xmlns:a16="http://schemas.microsoft.com/office/drawing/2014/main" xmlns="" val="4285561382"/>
                  </a:ext>
                </a:extLst>
              </a:tr>
            </a:tbl>
          </a:graphicData>
        </a:graphic>
      </p:graphicFrame>
    </p:spTree>
    <p:extLst>
      <p:ext uri="{BB962C8B-B14F-4D97-AF65-F5344CB8AC3E}">
        <p14:creationId xmlns:p14="http://schemas.microsoft.com/office/powerpoint/2010/main" val="14265117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0D1E97E-5D14-4B48-BADC-294701D28297}"/>
              </a:ext>
            </a:extLst>
          </p:cNvPr>
          <p:cNvSpPr>
            <a:spLocks noGrp="1"/>
          </p:cNvSpPr>
          <p:nvPr>
            <p:ph type="title"/>
          </p:nvPr>
        </p:nvSpPr>
        <p:spPr/>
        <p:txBody>
          <a:bodyPr>
            <a:normAutofit/>
          </a:bodyPr>
          <a:lstStyle/>
          <a:p>
            <a:r>
              <a:rPr lang="en-IN" sz="6000" u="sng"/>
              <a:t>PSYCHOLOGY AND OTHER DISCPLINES</a:t>
            </a:r>
          </a:p>
        </p:txBody>
      </p:sp>
      <p:sp>
        <p:nvSpPr>
          <p:cNvPr id="3" name="Content Placeholder 2">
            <a:extLst>
              <a:ext uri="{FF2B5EF4-FFF2-40B4-BE49-F238E27FC236}">
                <a16:creationId xmlns:a16="http://schemas.microsoft.com/office/drawing/2014/main" xmlns="" id="{1CD20E8A-B859-4F0B-96ED-79DF59EBF8C2}"/>
              </a:ext>
            </a:extLst>
          </p:cNvPr>
          <p:cNvSpPr>
            <a:spLocks noGrp="1"/>
          </p:cNvSpPr>
          <p:nvPr>
            <p:ph idx="1"/>
          </p:nvPr>
        </p:nvSpPr>
        <p:spPr>
          <a:xfrm>
            <a:off x="1069848" y="2212848"/>
            <a:ext cx="10058400" cy="4050792"/>
          </a:xfrm>
        </p:spPr>
        <p:txBody>
          <a:bodyPr anchor="ctr">
            <a:normAutofit fontScale="92500" lnSpcReduction="10000"/>
          </a:bodyPr>
          <a:lstStyle/>
          <a:p>
            <a:pPr marL="0" indent="0">
              <a:buNone/>
            </a:pPr>
            <a:r>
              <a:rPr lang="en-US" sz="2400" b="0" i="0" dirty="0">
                <a:effectLst/>
                <a:latin typeface="roboto" panose="02000000000000000000" pitchFamily="2" charset="0"/>
              </a:rPr>
              <a:t>Psychology shares its knowledge with literature, art, science, commerce, music etc. Some of the Major disciplines are –</a:t>
            </a:r>
          </a:p>
          <a:p>
            <a:r>
              <a:rPr lang="en-US" sz="2400" dirty="0">
                <a:latin typeface="roboto" panose="02000000000000000000" pitchFamily="2" charset="0"/>
              </a:rPr>
              <a:t>Philosophy</a:t>
            </a:r>
          </a:p>
          <a:p>
            <a:r>
              <a:rPr lang="en-US" sz="2400" dirty="0">
                <a:latin typeface="roboto" panose="02000000000000000000" pitchFamily="2" charset="0"/>
              </a:rPr>
              <a:t>Medicine</a:t>
            </a:r>
          </a:p>
          <a:p>
            <a:r>
              <a:rPr lang="en-US" sz="2400" dirty="0">
                <a:latin typeface="roboto" panose="02000000000000000000" pitchFamily="2" charset="0"/>
              </a:rPr>
              <a:t>Economics, political science and sociology</a:t>
            </a:r>
          </a:p>
          <a:p>
            <a:r>
              <a:rPr lang="en-US" sz="2400" dirty="0">
                <a:latin typeface="roboto" panose="02000000000000000000" pitchFamily="2" charset="0"/>
              </a:rPr>
              <a:t>Computer science</a:t>
            </a:r>
          </a:p>
          <a:p>
            <a:r>
              <a:rPr lang="en-US" sz="2400" dirty="0">
                <a:latin typeface="roboto" panose="02000000000000000000" pitchFamily="2" charset="0"/>
              </a:rPr>
              <a:t>Law and criminology</a:t>
            </a:r>
          </a:p>
          <a:p>
            <a:r>
              <a:rPr lang="en-US" sz="2400" dirty="0">
                <a:latin typeface="roboto" panose="02000000000000000000" pitchFamily="2" charset="0"/>
              </a:rPr>
              <a:t>Mass communication</a:t>
            </a:r>
          </a:p>
          <a:p>
            <a:r>
              <a:rPr lang="en-US" sz="2400" dirty="0">
                <a:latin typeface="roboto" panose="02000000000000000000" pitchFamily="2" charset="0"/>
              </a:rPr>
              <a:t>Music and fine arts</a:t>
            </a:r>
          </a:p>
          <a:p>
            <a:r>
              <a:rPr lang="en-US" sz="2400" dirty="0">
                <a:latin typeface="roboto" panose="02000000000000000000" pitchFamily="2" charset="0"/>
              </a:rPr>
              <a:t>Architecture and engineering</a:t>
            </a:r>
          </a:p>
          <a:p>
            <a:endParaRPr lang="en-IN" sz="1700" dirty="0"/>
          </a:p>
        </p:txBody>
      </p:sp>
    </p:spTree>
    <p:extLst>
      <p:ext uri="{BB962C8B-B14F-4D97-AF65-F5344CB8AC3E}">
        <p14:creationId xmlns:p14="http://schemas.microsoft.com/office/powerpoint/2010/main" val="26157513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E009DD9B-5EE2-4C0D-8B2B-351C8C10220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E720DB99-7745-4E75-9D96-AAB6D55C531E}"/>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464119"/>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a:extLst>
              <a:ext uri="{FF2B5EF4-FFF2-40B4-BE49-F238E27FC236}">
                <a16:creationId xmlns:a16="http://schemas.microsoft.com/office/drawing/2014/main" xmlns="" id="{D68803C4-E159-4360-B7BB-74205C8F782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601952"/>
            <a:ext cx="10222992" cy="1385874"/>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xmlns="" id="{504B0465-3B07-49BF-BEA7-D81476246293}"/>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984504" y="2038655"/>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xmlns="" id="{CE33CACD-77B8-46A6-B971-3BD67FEA29F7}"/>
              </a:ext>
            </a:extLst>
          </p:cNvPr>
          <p:cNvSpPr>
            <a:spLocks noGrp="1"/>
          </p:cNvSpPr>
          <p:nvPr>
            <p:ph type="title"/>
          </p:nvPr>
        </p:nvSpPr>
        <p:spPr>
          <a:xfrm>
            <a:off x="1069848" y="484632"/>
            <a:ext cx="10058400" cy="1609344"/>
          </a:xfrm>
        </p:spPr>
        <p:txBody>
          <a:bodyPr>
            <a:normAutofit/>
          </a:bodyPr>
          <a:lstStyle/>
          <a:p>
            <a:pPr algn="ctr"/>
            <a:r>
              <a:rPr lang="en-IN" b="1" u="sng" dirty="0"/>
              <a:t>PSYCHOLOGY AT WORK</a:t>
            </a:r>
          </a:p>
        </p:txBody>
      </p:sp>
      <p:sp>
        <p:nvSpPr>
          <p:cNvPr id="3" name="Content Placeholder 2">
            <a:extLst>
              <a:ext uri="{FF2B5EF4-FFF2-40B4-BE49-F238E27FC236}">
                <a16:creationId xmlns:a16="http://schemas.microsoft.com/office/drawing/2014/main" xmlns="" id="{DBF7ACC1-46DB-431E-B84E-6A1048185220}"/>
              </a:ext>
            </a:extLst>
          </p:cNvPr>
          <p:cNvSpPr>
            <a:spLocks noGrp="1"/>
          </p:cNvSpPr>
          <p:nvPr>
            <p:ph idx="1"/>
          </p:nvPr>
        </p:nvSpPr>
        <p:spPr>
          <a:xfrm>
            <a:off x="1069848" y="2320412"/>
            <a:ext cx="10058400" cy="3851787"/>
          </a:xfrm>
        </p:spPr>
        <p:txBody>
          <a:bodyPr>
            <a:normAutofit lnSpcReduction="10000"/>
          </a:bodyPr>
          <a:lstStyle/>
          <a:p>
            <a:pPr>
              <a:buFont typeface="Arial" panose="020B0604020202020204" pitchFamily="34" charset="0"/>
              <a:buChar char="•"/>
            </a:pPr>
            <a:r>
              <a:rPr lang="en-US" b="1" i="0" dirty="0">
                <a:effectLst/>
                <a:latin typeface="roboto" panose="02000000000000000000" pitchFamily="2" charset="0"/>
              </a:rPr>
              <a:t>Clinical Psychologists </a:t>
            </a:r>
            <a:r>
              <a:rPr lang="en-US" b="0" i="0" dirty="0">
                <a:effectLst/>
                <a:latin typeface="roboto" panose="02000000000000000000" pitchFamily="2" charset="0"/>
              </a:rPr>
              <a:t>mainly deal with patients who suffer from severe psychological disorders such as Depression, Schizophrenia, Anxiety, Eating Disorders etc.</a:t>
            </a:r>
          </a:p>
          <a:p>
            <a:pPr>
              <a:buFont typeface="Arial" panose="020B0604020202020204" pitchFamily="34" charset="0"/>
              <a:buChar char="•"/>
            </a:pPr>
            <a:r>
              <a:rPr lang="en-US" b="1" i="0" dirty="0">
                <a:effectLst/>
                <a:latin typeface="roboto" panose="02000000000000000000" pitchFamily="2" charset="0"/>
              </a:rPr>
              <a:t>Counselling Psychologists</a:t>
            </a:r>
            <a:r>
              <a:rPr lang="en-US" b="0" i="0" dirty="0">
                <a:effectLst/>
                <a:latin typeface="roboto" panose="02000000000000000000" pitchFamily="2" charset="0"/>
              </a:rPr>
              <a:t> help clients deal with everyday challenges and interpersonal issues such as career problems, self-esteem issues, Relationship and family problems etc.</a:t>
            </a:r>
          </a:p>
          <a:p>
            <a:pPr>
              <a:buFont typeface="Arial" panose="020B0604020202020204" pitchFamily="34" charset="0"/>
              <a:buChar char="•"/>
            </a:pPr>
            <a:r>
              <a:rPr lang="en-US" dirty="0">
                <a:latin typeface="roboto" panose="02000000000000000000" pitchFamily="2" charset="0"/>
              </a:rPr>
              <a:t> </a:t>
            </a:r>
            <a:r>
              <a:rPr lang="en-US" b="1" dirty="0">
                <a:latin typeface="roboto" panose="02000000000000000000" pitchFamily="2" charset="0"/>
              </a:rPr>
              <a:t>Community psychologists</a:t>
            </a:r>
            <a:r>
              <a:rPr lang="en-US" dirty="0">
                <a:latin typeface="roboto" panose="02000000000000000000" pitchFamily="2" charset="0"/>
              </a:rPr>
              <a:t> work with persons who suffer from motivational and emotional problems.</a:t>
            </a:r>
          </a:p>
          <a:p>
            <a:pPr>
              <a:buFont typeface="Arial" panose="020B0604020202020204" pitchFamily="34" charset="0"/>
              <a:buChar char="•"/>
            </a:pPr>
            <a:r>
              <a:rPr lang="en-US" b="0" i="0" dirty="0">
                <a:effectLst/>
                <a:latin typeface="roboto" panose="02000000000000000000" pitchFamily="2" charset="0"/>
              </a:rPr>
              <a:t> </a:t>
            </a:r>
            <a:r>
              <a:rPr lang="en-US" b="1" i="0" dirty="0">
                <a:effectLst/>
                <a:latin typeface="roboto" panose="02000000000000000000" pitchFamily="2" charset="0"/>
              </a:rPr>
              <a:t>School psycholog</a:t>
            </a:r>
            <a:r>
              <a:rPr lang="en-US" b="1" dirty="0">
                <a:latin typeface="roboto" panose="02000000000000000000" pitchFamily="2" charset="0"/>
              </a:rPr>
              <a:t>ists</a:t>
            </a:r>
            <a:r>
              <a:rPr lang="en-US" dirty="0">
                <a:latin typeface="roboto" panose="02000000000000000000" pitchFamily="2" charset="0"/>
              </a:rPr>
              <a:t> work in educational systems ,and their roles vary according to the level of their training</a:t>
            </a:r>
            <a:endParaRPr lang="en-US" b="0" i="0" dirty="0">
              <a:effectLst/>
              <a:latin typeface="roboto" panose="02000000000000000000" pitchFamily="2" charset="0"/>
            </a:endParaRPr>
          </a:p>
          <a:p>
            <a:pPr>
              <a:buFont typeface="Arial" panose="020B0604020202020204" pitchFamily="34" charset="0"/>
              <a:buChar char="•"/>
            </a:pPr>
            <a:r>
              <a:rPr lang="en-US" b="1" i="0" dirty="0">
                <a:effectLst/>
                <a:latin typeface="roboto" panose="02000000000000000000" pitchFamily="2" charset="0"/>
              </a:rPr>
              <a:t>Organizational Psychologist </a:t>
            </a:r>
            <a:r>
              <a:rPr lang="en-US" b="0" i="0" dirty="0">
                <a:effectLst/>
                <a:latin typeface="roboto" panose="02000000000000000000" pitchFamily="2" charset="0"/>
              </a:rPr>
              <a:t>Helps employees improve upon their overall well-being along with their productivity and, they focus on making such a kind of workplace environment which is very enriching for the employees</a:t>
            </a:r>
          </a:p>
          <a:p>
            <a:endParaRPr lang="en-IN" sz="1900" dirty="0"/>
          </a:p>
        </p:txBody>
      </p:sp>
      <p:sp>
        <p:nvSpPr>
          <p:cNvPr id="16" name="Oval 15">
            <a:extLst>
              <a:ext uri="{FF2B5EF4-FFF2-40B4-BE49-F238E27FC236}">
                <a16:creationId xmlns:a16="http://schemas.microsoft.com/office/drawing/2014/main" xmlns="" id="{49B7FFA5-14CB-4A4F-9BCC-CA3AA5D9D27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401725" y="6229681"/>
            <a:ext cx="457200" cy="457200"/>
          </a:xfrm>
          <a:prstGeom prst="ellipse">
            <a:avLst/>
          </a:prstGeom>
          <a:blipFill dpi="0" rotWithShape="1">
            <a:blip r:embed="rId4">
              <a:duotone>
                <a:schemeClr val="accent1">
                  <a:shade val="45000"/>
                  <a:satMod val="135000"/>
                </a:schemeClr>
                <a:prstClr val="white"/>
              </a:duotone>
            </a:blip>
            <a:srcRect/>
            <a:tile tx="5080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8" name="Oval 17">
            <a:extLst>
              <a:ext uri="{FF2B5EF4-FFF2-40B4-BE49-F238E27FC236}">
                <a16:creationId xmlns:a16="http://schemas.microsoft.com/office/drawing/2014/main" xmlns="" id="{04E48745-7512-4EC2-9E20-9092D12150C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11430918" y="6258874"/>
            <a:ext cx="398813" cy="398815"/>
          </a:xfrm>
          <a:prstGeom prst="ellipse">
            <a:avLst/>
          </a:prstGeom>
          <a:noFill/>
          <a:ln w="12700" cap="flat" cmpd="sng" algn="ctr">
            <a:solidFill>
              <a:srgbClr val="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200962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xmlns="" id="{DF4000E5-F5C4-4C95-814F-B63227EDD6AA}"/>
              </a:ext>
            </a:extLst>
          </p:cNvPr>
          <p:cNvSpPr>
            <a:spLocks noGrp="1"/>
          </p:cNvSpPr>
          <p:nvPr>
            <p:ph type="title"/>
          </p:nvPr>
        </p:nvSpPr>
        <p:spPr>
          <a:xfrm>
            <a:off x="1286934" y="1465790"/>
            <a:ext cx="3860798" cy="3941345"/>
          </a:xfrm>
        </p:spPr>
        <p:txBody>
          <a:bodyPr>
            <a:normAutofit/>
          </a:bodyPr>
          <a:lstStyle/>
          <a:p>
            <a:r>
              <a:rPr lang="en-IN" sz="5100" b="1" u="sng"/>
              <a:t>PSYCHOLOGY IN EVERYDAY LIFE</a:t>
            </a:r>
          </a:p>
        </p:txBody>
      </p:sp>
      <p:sp>
        <p:nvSpPr>
          <p:cNvPr id="3" name="Content Placeholder 2">
            <a:extLst>
              <a:ext uri="{FF2B5EF4-FFF2-40B4-BE49-F238E27FC236}">
                <a16:creationId xmlns:a16="http://schemas.microsoft.com/office/drawing/2014/main" xmlns="" id="{BEE53FDD-4335-4B29-B424-48053171A9CC}"/>
              </a:ext>
            </a:extLst>
          </p:cNvPr>
          <p:cNvSpPr>
            <a:spLocks noGrp="1"/>
          </p:cNvSpPr>
          <p:nvPr>
            <p:ph idx="1"/>
          </p:nvPr>
        </p:nvSpPr>
        <p:spPr>
          <a:xfrm>
            <a:off x="6096001" y="1359090"/>
            <a:ext cx="5454398" cy="4472750"/>
          </a:xfrm>
        </p:spPr>
        <p:txBody>
          <a:bodyPr anchor="ctr">
            <a:normAutofit/>
          </a:bodyPr>
          <a:lstStyle/>
          <a:p>
            <a:pPr>
              <a:buFont typeface="Arial" panose="020B0604020202020204" pitchFamily="34" charset="0"/>
              <a:buChar char="•"/>
            </a:pPr>
            <a:r>
              <a:rPr lang="en-US" b="1" i="0" dirty="0">
                <a:effectLst/>
                <a:latin typeface="roboto" panose="02000000000000000000" pitchFamily="2" charset="0"/>
              </a:rPr>
              <a:t>Helps in solving our day-to-day problems in very effective and efficient manner</a:t>
            </a:r>
          </a:p>
          <a:p>
            <a:pPr>
              <a:buFont typeface="Arial" panose="020B0604020202020204" pitchFamily="34" charset="0"/>
              <a:buChar char="•"/>
            </a:pPr>
            <a:r>
              <a:rPr lang="en-US" b="1" i="0" dirty="0">
                <a:effectLst/>
                <a:latin typeface="roboto" panose="02000000000000000000" pitchFamily="2" charset="0"/>
              </a:rPr>
              <a:t>Principles and methods of Psychology help us in analyzing and understanding our relationship with others</a:t>
            </a:r>
          </a:p>
          <a:p>
            <a:pPr>
              <a:buFont typeface="Arial" panose="020B0604020202020204" pitchFamily="34" charset="0"/>
              <a:buChar char="•"/>
            </a:pPr>
            <a:r>
              <a:rPr lang="en-US" b="1" i="0" dirty="0">
                <a:effectLst/>
                <a:latin typeface="roboto" panose="02000000000000000000" pitchFamily="2" charset="0"/>
              </a:rPr>
              <a:t>Helps us in attaining self-awareness and thus, that helps in improving our decision-making</a:t>
            </a:r>
          </a:p>
          <a:p>
            <a:pPr>
              <a:buFont typeface="Arial" panose="020B0604020202020204" pitchFamily="34" charset="0"/>
              <a:buChar char="•"/>
            </a:pPr>
            <a:r>
              <a:rPr lang="en-US" b="1" i="0" dirty="0">
                <a:effectLst/>
                <a:latin typeface="roboto" panose="02000000000000000000" pitchFamily="2" charset="0"/>
              </a:rPr>
              <a:t>Various methods and techniques of Psychology helps us in improving our learning and memorizing abilities</a:t>
            </a:r>
          </a:p>
          <a:p>
            <a:pPr>
              <a:buFont typeface="Arial" panose="020B0604020202020204" pitchFamily="34" charset="0"/>
              <a:buChar char="•"/>
            </a:pPr>
            <a:r>
              <a:rPr lang="en-US" b="1" i="0" dirty="0">
                <a:effectLst/>
                <a:latin typeface="roboto" panose="02000000000000000000" pitchFamily="2" charset="0"/>
              </a:rPr>
              <a:t>Thus, Psychology indeed plays a crucial role in our lives</a:t>
            </a:r>
          </a:p>
          <a:p>
            <a:pPr marL="0" indent="0">
              <a:buNone/>
            </a:pPr>
            <a:endParaRPr lang="en-IN" sz="1700" dirty="0"/>
          </a:p>
        </p:txBody>
      </p:sp>
      <p:sp>
        <p:nvSpPr>
          <p:cNvPr id="14" name="Rectangle 13">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91623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F3EAFDE-1B55-423F-BF08-96E0821EE8C8}"/>
              </a:ext>
            </a:extLst>
          </p:cNvPr>
          <p:cNvSpPr>
            <a:spLocks noGrp="1"/>
          </p:cNvSpPr>
          <p:nvPr>
            <p:ph type="title"/>
          </p:nvPr>
        </p:nvSpPr>
        <p:spPr/>
        <p:txBody>
          <a:bodyPr/>
          <a:lstStyle/>
          <a:p>
            <a:pPr algn="ctr"/>
            <a:r>
              <a:rPr lang="en-IN" b="1" u="sng" dirty="0"/>
              <a:t>PSYCHOLOGY AS A DISCPLINE</a:t>
            </a:r>
          </a:p>
        </p:txBody>
      </p:sp>
      <p:sp>
        <p:nvSpPr>
          <p:cNvPr id="3" name="Content Placeholder 2">
            <a:extLst>
              <a:ext uri="{FF2B5EF4-FFF2-40B4-BE49-F238E27FC236}">
                <a16:creationId xmlns:a16="http://schemas.microsoft.com/office/drawing/2014/main" xmlns="" id="{102138B1-0B50-41AB-B7FA-062001F25F09}"/>
              </a:ext>
            </a:extLst>
          </p:cNvPr>
          <p:cNvSpPr>
            <a:spLocks noGrp="1"/>
          </p:cNvSpPr>
          <p:nvPr>
            <p:ph idx="1"/>
          </p:nvPr>
        </p:nvSpPr>
        <p:spPr>
          <a:xfrm>
            <a:off x="1069848" y="2245233"/>
            <a:ext cx="10058400" cy="4050792"/>
          </a:xfrm>
        </p:spPr>
        <p:txBody>
          <a:bodyPr/>
          <a:lstStyle/>
          <a:p>
            <a:r>
              <a:rPr lang="en-IN" dirty="0"/>
              <a:t> </a:t>
            </a:r>
            <a:r>
              <a:rPr lang="en-US" sz="2200" b="0" i="0" dirty="0">
                <a:solidFill>
                  <a:srgbClr val="121416"/>
                </a:solidFill>
                <a:effectLst/>
                <a:latin typeface="roboto" panose="02000000000000000000" pitchFamily="2" charset="0"/>
              </a:rPr>
              <a:t>It makes us understand how our mind works and how certain mental processes result in a specific type of behaviour.</a:t>
            </a:r>
          </a:p>
          <a:p>
            <a:r>
              <a:rPr lang="en-US" sz="2200" dirty="0">
                <a:solidFill>
                  <a:srgbClr val="121416"/>
                </a:solidFill>
                <a:latin typeface="roboto" panose="02000000000000000000" pitchFamily="2" charset="0"/>
              </a:rPr>
              <a:t> The first laboratory of psychology was founded in 1879 in Leipzig.</a:t>
            </a:r>
          </a:p>
          <a:p>
            <a:pPr algn="l"/>
            <a:r>
              <a:rPr lang="en-US" sz="2200" dirty="0">
                <a:solidFill>
                  <a:srgbClr val="121416"/>
                </a:solidFill>
                <a:latin typeface="roboto" panose="02000000000000000000" pitchFamily="2" charset="0"/>
              </a:rPr>
              <a:t> </a:t>
            </a:r>
            <a:r>
              <a:rPr lang="en-US" sz="2200" b="0" i="0" dirty="0">
                <a:solidFill>
                  <a:srgbClr val="121416"/>
                </a:solidFill>
                <a:effectLst/>
                <a:latin typeface="roboto" panose="02000000000000000000" pitchFamily="2" charset="0"/>
              </a:rPr>
              <a:t>Psychology as a Discipline today has two parallel streams namely-</a:t>
            </a:r>
          </a:p>
          <a:p>
            <a:pPr marL="800100" lvl="1" indent="-342900" algn="l">
              <a:buFont typeface="Arial" panose="020B0604020202020204" pitchFamily="34" charset="0"/>
              <a:buChar char="•"/>
            </a:pPr>
            <a:r>
              <a:rPr lang="en-US" sz="2200" b="1" i="0" dirty="0">
                <a:solidFill>
                  <a:srgbClr val="121416"/>
                </a:solidFill>
                <a:effectLst/>
                <a:latin typeface="roboto" panose="02000000000000000000" pitchFamily="2" charset="0"/>
              </a:rPr>
              <a:t>Natural Science </a:t>
            </a:r>
            <a:r>
              <a:rPr lang="en-US" sz="2200" b="0" i="0" dirty="0">
                <a:solidFill>
                  <a:srgbClr val="121416"/>
                </a:solidFill>
                <a:effectLst/>
                <a:latin typeface="roboto" panose="02000000000000000000" pitchFamily="2" charset="0"/>
              </a:rPr>
              <a:t>– In this it focuses largely on biological principles to explain human behaviour.</a:t>
            </a:r>
          </a:p>
          <a:p>
            <a:pPr marL="800100" lvl="1" indent="-342900" algn="l">
              <a:buFont typeface="Arial" panose="020B0604020202020204" pitchFamily="34" charset="0"/>
              <a:buChar char="•"/>
            </a:pPr>
            <a:r>
              <a:rPr lang="en-US" sz="2200" b="1" i="0" dirty="0">
                <a:solidFill>
                  <a:srgbClr val="121416"/>
                </a:solidFill>
                <a:effectLst/>
                <a:latin typeface="roboto" panose="02000000000000000000" pitchFamily="2" charset="0"/>
              </a:rPr>
              <a:t>Social Science </a:t>
            </a:r>
            <a:r>
              <a:rPr lang="en-US" sz="2200" b="0" i="0" dirty="0">
                <a:solidFill>
                  <a:srgbClr val="121416"/>
                </a:solidFill>
                <a:effectLst/>
                <a:latin typeface="roboto" panose="02000000000000000000" pitchFamily="2" charset="0"/>
              </a:rPr>
              <a:t>– In this it focuses on how behavioural phenomena can be explained in terms of the interaction that takes place between the persona and the socio-cultural context of which he/she is a part.</a:t>
            </a:r>
          </a:p>
          <a:p>
            <a:pPr marL="0" indent="0">
              <a:buNone/>
            </a:pPr>
            <a:endParaRPr lang="en-US" dirty="0">
              <a:solidFill>
                <a:srgbClr val="121416"/>
              </a:solidFill>
              <a:latin typeface="roboto" panose="02000000000000000000" pitchFamily="2" charset="0"/>
            </a:endParaRPr>
          </a:p>
        </p:txBody>
      </p:sp>
    </p:spTree>
    <p:extLst>
      <p:ext uri="{BB962C8B-B14F-4D97-AF65-F5344CB8AC3E}">
        <p14:creationId xmlns:p14="http://schemas.microsoft.com/office/powerpoint/2010/main" val="199157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1E2B27-B07B-4FAA-A33E-E909E350055B}"/>
              </a:ext>
            </a:extLst>
          </p:cNvPr>
          <p:cNvSpPr>
            <a:spLocks noGrp="1"/>
          </p:cNvSpPr>
          <p:nvPr>
            <p:ph type="title"/>
          </p:nvPr>
        </p:nvSpPr>
        <p:spPr/>
        <p:txBody>
          <a:bodyPr/>
          <a:lstStyle/>
          <a:p>
            <a:pPr algn="ctr"/>
            <a:r>
              <a:rPr lang="en-IN" u="sng" dirty="0"/>
              <a:t>PSYCHOLOGY AS A NATURAL SCIENCE</a:t>
            </a:r>
          </a:p>
        </p:txBody>
      </p:sp>
      <p:sp>
        <p:nvSpPr>
          <p:cNvPr id="3" name="Content Placeholder 2">
            <a:extLst>
              <a:ext uri="{FF2B5EF4-FFF2-40B4-BE49-F238E27FC236}">
                <a16:creationId xmlns:a16="http://schemas.microsoft.com/office/drawing/2014/main" xmlns="" id="{893BE328-798C-469F-B96E-0DEC9235FAD6}"/>
              </a:ext>
            </a:extLst>
          </p:cNvPr>
          <p:cNvSpPr>
            <a:spLocks noGrp="1"/>
          </p:cNvSpPr>
          <p:nvPr>
            <p:ph idx="1"/>
          </p:nvPr>
        </p:nvSpPr>
        <p:spPr>
          <a:xfrm>
            <a:off x="1066800" y="2322576"/>
            <a:ext cx="10058400" cy="4050792"/>
          </a:xfrm>
        </p:spPr>
        <p:txBody>
          <a:bodyPr/>
          <a:lstStyle/>
          <a:p>
            <a:pPr algn="l">
              <a:buFont typeface="Arial" panose="020B0604020202020204" pitchFamily="34" charset="0"/>
              <a:buChar char="•"/>
            </a:pPr>
            <a:r>
              <a:rPr lang="en-IN" dirty="0"/>
              <a:t> It </a:t>
            </a:r>
            <a:r>
              <a:rPr lang="en-US" sz="2000" b="0" i="0" dirty="0">
                <a:solidFill>
                  <a:srgbClr val="121416"/>
                </a:solidFill>
                <a:effectLst/>
                <a:latin typeface="roboto" panose="02000000000000000000" pitchFamily="2" charset="0"/>
              </a:rPr>
              <a:t>largely focuses on biological principles to explain human behaviour.</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It assumes that all behavioural phenomena have causes which can be discovered if we can collect data systematically under controlled conditions.</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The main aim of the researcher is to understand the cause-and-effect relationship so that an accurate prediction of the behavioural phenomena can be made.</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Psychologists use hypothetical deductive model to prove their hypothesis</a:t>
            </a:r>
          </a:p>
          <a:p>
            <a:pPr algn="l">
              <a:buFont typeface="Arial" panose="020B0604020202020204" pitchFamily="34" charset="0"/>
              <a:buChar char="•"/>
            </a:pPr>
            <a:r>
              <a:rPr lang="en-US" sz="2200" b="0" i="0" dirty="0">
                <a:solidFill>
                  <a:srgbClr val="121416"/>
                </a:solidFill>
                <a:effectLst/>
                <a:latin typeface="roboto" panose="02000000000000000000" pitchFamily="2" charset="0"/>
              </a:rPr>
              <a:t>By the application of this model, many psychologists gave theories on topics like Motivation, Memory etc.</a:t>
            </a:r>
          </a:p>
          <a:p>
            <a:pPr marL="0" indent="0">
              <a:buNone/>
            </a:pPr>
            <a:endParaRPr lang="en-IN" dirty="0"/>
          </a:p>
        </p:txBody>
      </p:sp>
    </p:spTree>
    <p:extLst>
      <p:ext uri="{BB962C8B-B14F-4D97-AF65-F5344CB8AC3E}">
        <p14:creationId xmlns:p14="http://schemas.microsoft.com/office/powerpoint/2010/main" val="4246067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1E2B27-B07B-4FAA-A33E-E909E350055B}"/>
              </a:ext>
            </a:extLst>
          </p:cNvPr>
          <p:cNvSpPr>
            <a:spLocks noGrp="1"/>
          </p:cNvSpPr>
          <p:nvPr>
            <p:ph type="title"/>
          </p:nvPr>
        </p:nvSpPr>
        <p:spPr/>
        <p:txBody>
          <a:bodyPr/>
          <a:lstStyle/>
          <a:p>
            <a:pPr algn="ctr"/>
            <a:r>
              <a:rPr lang="en-IN" u="sng" dirty="0"/>
              <a:t>PSYCHOLOGY AS A SOCIAL SCIENCE</a:t>
            </a:r>
          </a:p>
        </p:txBody>
      </p:sp>
      <p:sp>
        <p:nvSpPr>
          <p:cNvPr id="3" name="Content Placeholder 2">
            <a:extLst>
              <a:ext uri="{FF2B5EF4-FFF2-40B4-BE49-F238E27FC236}">
                <a16:creationId xmlns:a16="http://schemas.microsoft.com/office/drawing/2014/main" xmlns="" id="{893BE328-798C-469F-B96E-0DEC9235FAD6}"/>
              </a:ext>
            </a:extLst>
          </p:cNvPr>
          <p:cNvSpPr>
            <a:spLocks noGrp="1"/>
          </p:cNvSpPr>
          <p:nvPr>
            <p:ph idx="1"/>
          </p:nvPr>
        </p:nvSpPr>
        <p:spPr>
          <a:xfrm>
            <a:off x="1066800" y="2322576"/>
            <a:ext cx="10058400" cy="4050792"/>
          </a:xfrm>
        </p:spPr>
        <p:txBody>
          <a:bodyPr/>
          <a:lstStyle/>
          <a:p>
            <a:pPr algn="l">
              <a:buFont typeface="Arial" panose="020B0604020202020204" pitchFamily="34" charset="0"/>
              <a:buChar char="•"/>
            </a:pPr>
            <a:r>
              <a:rPr lang="en-IN" dirty="0"/>
              <a:t>It </a:t>
            </a:r>
            <a:r>
              <a:rPr lang="en-US" b="0" i="0" dirty="0">
                <a:solidFill>
                  <a:srgbClr val="121416"/>
                </a:solidFill>
                <a:effectLst/>
                <a:latin typeface="roboto" panose="02000000000000000000" pitchFamily="2" charset="0"/>
              </a:rPr>
              <a:t>focuses on how behavioural phenomena can be explained in terms of interaction that takes place between the person and the socio-cultural context of which he/she is a part</a:t>
            </a:r>
          </a:p>
          <a:p>
            <a:pPr algn="l">
              <a:buFont typeface="Arial" panose="020B0604020202020204" pitchFamily="34" charset="0"/>
              <a:buChar char="•"/>
            </a:pPr>
            <a:r>
              <a:rPr lang="en-IN" dirty="0"/>
              <a:t> </a:t>
            </a:r>
            <a:r>
              <a:rPr lang="en-US" b="0" i="0" dirty="0">
                <a:solidFill>
                  <a:srgbClr val="121416"/>
                </a:solidFill>
                <a:effectLst/>
                <a:latin typeface="roboto" panose="02000000000000000000" pitchFamily="2" charset="0"/>
              </a:rPr>
              <a:t>Humans are not only impacted by their socio-cultural contexts, they also create them as well.</a:t>
            </a:r>
          </a:p>
          <a:p>
            <a:pPr algn="l">
              <a:buFont typeface="Arial" panose="020B0604020202020204" pitchFamily="34" charset="0"/>
              <a:buChar char="•"/>
            </a:pPr>
            <a:r>
              <a:rPr lang="en-US" b="0" i="0" dirty="0">
                <a:solidFill>
                  <a:srgbClr val="121416"/>
                </a:solidFill>
                <a:effectLst/>
                <a:latin typeface="roboto" panose="02000000000000000000" pitchFamily="2" charset="0"/>
              </a:rPr>
              <a:t>Focuses on humans and communities as social beings in relation to their social culture and physical environment</a:t>
            </a:r>
          </a:p>
          <a:p>
            <a:pPr algn="l">
              <a:buFont typeface="Arial" panose="020B0604020202020204" pitchFamily="34" charset="0"/>
              <a:buChar char="•"/>
            </a:pPr>
            <a:endParaRPr lang="en-IN" dirty="0"/>
          </a:p>
        </p:txBody>
      </p:sp>
    </p:spTree>
    <p:extLst>
      <p:ext uri="{BB962C8B-B14F-4D97-AF65-F5344CB8AC3E}">
        <p14:creationId xmlns:p14="http://schemas.microsoft.com/office/powerpoint/2010/main" val="14958841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239D09-6CCC-450D-965C-DAEA1351AE13}"/>
              </a:ext>
            </a:extLst>
          </p:cNvPr>
          <p:cNvSpPr>
            <a:spLocks noGrp="1"/>
          </p:cNvSpPr>
          <p:nvPr>
            <p:ph type="title"/>
          </p:nvPr>
        </p:nvSpPr>
        <p:spPr/>
        <p:txBody>
          <a:bodyPr/>
          <a:lstStyle/>
          <a:p>
            <a:pPr algn="ctr"/>
            <a:r>
              <a:rPr lang="en-IN" u="sng" dirty="0"/>
              <a:t>UNDERSTANDING MIND AND BEHAVIOUR</a:t>
            </a:r>
          </a:p>
        </p:txBody>
      </p:sp>
      <p:sp>
        <p:nvSpPr>
          <p:cNvPr id="3" name="Content Placeholder 2">
            <a:extLst>
              <a:ext uri="{FF2B5EF4-FFF2-40B4-BE49-F238E27FC236}">
                <a16:creationId xmlns:a16="http://schemas.microsoft.com/office/drawing/2014/main" xmlns="" id="{6B2D2B1E-E953-4FF6-AACA-49BD3C403AE8}"/>
              </a:ext>
            </a:extLst>
          </p:cNvPr>
          <p:cNvSpPr>
            <a:spLocks noGrp="1"/>
          </p:cNvSpPr>
          <p:nvPr>
            <p:ph idx="1"/>
          </p:nvPr>
        </p:nvSpPr>
        <p:spPr>
          <a:xfrm>
            <a:off x="1066800" y="2093976"/>
            <a:ext cx="10058400" cy="4050792"/>
          </a:xfrm>
        </p:spPr>
        <p:txBody>
          <a:bodyPr/>
          <a:lstStyle/>
          <a:p>
            <a:pPr algn="l"/>
            <a:r>
              <a:rPr lang="en-US" b="0" i="0" dirty="0">
                <a:solidFill>
                  <a:srgbClr val="121416"/>
                </a:solidFill>
                <a:effectLst/>
                <a:latin typeface="roboto" panose="02000000000000000000" pitchFamily="2" charset="0"/>
              </a:rPr>
              <a:t>It is true that the mind cannot exist without the brain, but the mind is a separate entity:</a:t>
            </a:r>
          </a:p>
          <a:p>
            <a:pPr algn="l">
              <a:buFont typeface="Arial" panose="020B0604020202020204" pitchFamily="34" charset="0"/>
              <a:buChar char="•"/>
            </a:pPr>
            <a:r>
              <a:rPr lang="en-US" b="0" i="0" dirty="0">
                <a:solidFill>
                  <a:srgbClr val="121416"/>
                </a:solidFill>
                <a:effectLst/>
                <a:latin typeface="roboto" panose="02000000000000000000" pitchFamily="2" charset="0"/>
              </a:rPr>
              <a:t>Earlier it was believed that there is no relationship between mind and body but now as per various researches in neuroscience prove that there is indeed a relationship between mind and Behaviour</a:t>
            </a:r>
          </a:p>
          <a:p>
            <a:pPr algn="l">
              <a:buFont typeface="Arial" panose="020B0604020202020204" pitchFamily="34" charset="0"/>
              <a:buChar char="•"/>
            </a:pPr>
            <a:r>
              <a:rPr lang="en-US" b="0" i="0" dirty="0">
                <a:solidFill>
                  <a:srgbClr val="121416"/>
                </a:solidFill>
                <a:effectLst/>
                <a:latin typeface="roboto" panose="02000000000000000000" pitchFamily="2" charset="0"/>
              </a:rPr>
              <a:t>A new discipline called Psychoneuroimmunology has emerged in recent times which primarily explains the significant role of the mind in strengthening our immune system</a:t>
            </a:r>
          </a:p>
        </p:txBody>
      </p:sp>
    </p:spTree>
    <p:extLst>
      <p:ext uri="{BB962C8B-B14F-4D97-AF65-F5344CB8AC3E}">
        <p14:creationId xmlns:p14="http://schemas.microsoft.com/office/powerpoint/2010/main" val="1859020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F7DEA6F-0E67-4D7D-A372-92012CDF7C3E}"/>
              </a:ext>
            </a:extLst>
          </p:cNvPr>
          <p:cNvSpPr>
            <a:spLocks noGrp="1"/>
          </p:cNvSpPr>
          <p:nvPr>
            <p:ph type="title"/>
          </p:nvPr>
        </p:nvSpPr>
        <p:spPr/>
        <p:txBody>
          <a:bodyPr/>
          <a:lstStyle/>
          <a:p>
            <a:pPr algn="ctr"/>
            <a:r>
              <a:rPr lang="en-IN" u="sng" dirty="0"/>
              <a:t>POPULAR NOTIONS ABOUT THE DISCPLINE OF PSYCHOLOGY</a:t>
            </a:r>
          </a:p>
        </p:txBody>
      </p:sp>
      <p:sp>
        <p:nvSpPr>
          <p:cNvPr id="3" name="Content Placeholder 2">
            <a:extLst>
              <a:ext uri="{FF2B5EF4-FFF2-40B4-BE49-F238E27FC236}">
                <a16:creationId xmlns:a16="http://schemas.microsoft.com/office/drawing/2014/main" xmlns="" id="{8CB37172-07B0-4FEB-A028-208F70D36FF7}"/>
              </a:ext>
            </a:extLst>
          </p:cNvPr>
          <p:cNvSpPr>
            <a:spLocks noGrp="1"/>
          </p:cNvSpPr>
          <p:nvPr>
            <p:ph idx="1"/>
          </p:nvPr>
        </p:nvSpPr>
        <p:spPr>
          <a:xfrm>
            <a:off x="1069848" y="2445258"/>
            <a:ext cx="10058400" cy="4050792"/>
          </a:xfrm>
        </p:spPr>
        <p:txBody>
          <a:bodyPr/>
          <a:lstStyle/>
          <a:p>
            <a:pPr algn="l">
              <a:buFont typeface="Arial" panose="020B0604020202020204" pitchFamily="34" charset="0"/>
              <a:buChar char="•"/>
            </a:pPr>
            <a:r>
              <a:rPr lang="en-US" b="0" i="0" dirty="0">
                <a:solidFill>
                  <a:srgbClr val="121416"/>
                </a:solidFill>
                <a:effectLst/>
                <a:latin typeface="roboto" panose="02000000000000000000" pitchFamily="2" charset="0"/>
              </a:rPr>
              <a:t>Common sense does not always equate with Psychological studies</a:t>
            </a:r>
          </a:p>
          <a:p>
            <a:pPr algn="l">
              <a:buFont typeface="Arial" panose="020B0604020202020204" pitchFamily="34" charset="0"/>
              <a:buChar char="•"/>
            </a:pPr>
            <a:r>
              <a:rPr lang="en-US" b="0" i="0" dirty="0">
                <a:solidFill>
                  <a:srgbClr val="121416"/>
                </a:solidFill>
                <a:effectLst/>
                <a:latin typeface="roboto" panose="02000000000000000000" pitchFamily="2" charset="0"/>
              </a:rPr>
              <a:t>Common sense is based on hindsight. </a:t>
            </a:r>
          </a:p>
          <a:p>
            <a:pPr algn="l">
              <a:buFont typeface="Arial" panose="020B0604020202020204" pitchFamily="34" charset="0"/>
              <a:buChar char="•"/>
            </a:pPr>
            <a:r>
              <a:rPr lang="en-US" b="0" i="0" dirty="0">
                <a:solidFill>
                  <a:srgbClr val="121416"/>
                </a:solidFill>
                <a:effectLst/>
                <a:latin typeface="roboto" panose="02000000000000000000" pitchFamily="2" charset="0"/>
              </a:rPr>
              <a:t>Psychology as a science looks for patterns of behaviour which can be predicted and not explained after the behaviour occurs.</a:t>
            </a:r>
          </a:p>
          <a:p>
            <a:pPr algn="l">
              <a:buFont typeface="Arial" panose="020B0604020202020204" pitchFamily="34" charset="0"/>
              <a:buChar char="•"/>
            </a:pPr>
            <a:r>
              <a:rPr lang="en-US" b="0" i="0" dirty="0">
                <a:solidFill>
                  <a:srgbClr val="121416"/>
                </a:solidFill>
                <a:effectLst/>
                <a:latin typeface="roboto" panose="02000000000000000000" pitchFamily="2" charset="0"/>
              </a:rPr>
              <a:t>Common Sense tells us that an individual is not able to perform the best in front audience, but Psychological studies have shown that  if you have practiced well, you may actually perform better than expected because the presence of others helps in enhancing performance</a:t>
            </a:r>
          </a:p>
          <a:p>
            <a:endParaRPr lang="en-IN" dirty="0"/>
          </a:p>
        </p:txBody>
      </p:sp>
    </p:spTree>
    <p:extLst>
      <p:ext uri="{BB962C8B-B14F-4D97-AF65-F5344CB8AC3E}">
        <p14:creationId xmlns:p14="http://schemas.microsoft.com/office/powerpoint/2010/main" val="40881557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18169BD-A761-405C-93DC-D4BC40FD4D95}"/>
              </a:ext>
            </a:extLst>
          </p:cNvPr>
          <p:cNvSpPr>
            <a:spLocks noGrp="1"/>
          </p:cNvSpPr>
          <p:nvPr>
            <p:ph type="title"/>
          </p:nvPr>
        </p:nvSpPr>
        <p:spPr/>
        <p:txBody>
          <a:bodyPr/>
          <a:lstStyle/>
          <a:p>
            <a:pPr algn="ctr"/>
            <a:r>
              <a:rPr lang="en-IN" b="1" u="sng" dirty="0"/>
              <a:t>EVOLUTION OF PSYCHOLOGY</a:t>
            </a:r>
          </a:p>
        </p:txBody>
      </p:sp>
      <p:sp>
        <p:nvSpPr>
          <p:cNvPr id="3" name="Content Placeholder 2">
            <a:extLst>
              <a:ext uri="{FF2B5EF4-FFF2-40B4-BE49-F238E27FC236}">
                <a16:creationId xmlns:a16="http://schemas.microsoft.com/office/drawing/2014/main" xmlns="" id="{F63AE7BE-C01F-458F-8382-F6D770E7742F}"/>
              </a:ext>
            </a:extLst>
          </p:cNvPr>
          <p:cNvSpPr>
            <a:spLocks noGrp="1"/>
          </p:cNvSpPr>
          <p:nvPr>
            <p:ph idx="1"/>
          </p:nvPr>
        </p:nvSpPr>
        <p:spPr/>
        <p:txBody>
          <a:bodyPr/>
          <a:lstStyle/>
          <a:p>
            <a:r>
              <a:rPr lang="en-US" b="0" i="0" dirty="0">
                <a:solidFill>
                  <a:srgbClr val="121416"/>
                </a:solidFill>
                <a:effectLst/>
                <a:latin typeface="roboto" panose="02000000000000000000" pitchFamily="2" charset="0"/>
              </a:rPr>
              <a:t>The evolution of Psychology can be traced way back to 1879 when the first experimental laboratory was established in Leipzig, Germany by Wilhelm Wundt.</a:t>
            </a:r>
          </a:p>
          <a:p>
            <a:r>
              <a:rPr lang="en-US" dirty="0">
                <a:solidFill>
                  <a:srgbClr val="121416"/>
                </a:solidFill>
                <a:latin typeface="roboto" panose="02000000000000000000" pitchFamily="2" charset="0"/>
              </a:rPr>
              <a:t> </a:t>
            </a:r>
            <a:r>
              <a:rPr lang="en-US" b="0" i="0" dirty="0">
                <a:solidFill>
                  <a:srgbClr val="121416"/>
                </a:solidFill>
                <a:effectLst/>
                <a:latin typeface="roboto" panose="02000000000000000000" pitchFamily="2" charset="0"/>
              </a:rPr>
              <a:t>Due to the fact that Psychologists during Wundt’s time started analyzing the structure of the mind through introspection, they were also called structuralists.</a:t>
            </a:r>
            <a:endParaRPr lang="en-US" dirty="0">
              <a:solidFill>
                <a:srgbClr val="121416"/>
              </a:solidFill>
              <a:latin typeface="roboto" panose="02000000000000000000" pitchFamily="2" charset="0"/>
            </a:endParaRPr>
          </a:p>
          <a:p>
            <a:r>
              <a:rPr lang="en-US" b="0" i="0" dirty="0">
                <a:solidFill>
                  <a:srgbClr val="121416"/>
                </a:solidFill>
                <a:effectLst/>
                <a:latin typeface="roboto" panose="02000000000000000000" pitchFamily="2" charset="0"/>
              </a:rPr>
              <a:t>Later on, this approach was taken over by a functionalist approach. Introduced by an American psychologist, William James.</a:t>
            </a:r>
          </a:p>
          <a:p>
            <a:r>
              <a:rPr lang="en-US" dirty="0">
                <a:solidFill>
                  <a:srgbClr val="121416"/>
                </a:solidFill>
                <a:latin typeface="roboto" panose="02000000000000000000" pitchFamily="2" charset="0"/>
              </a:rPr>
              <a:t>T</a:t>
            </a:r>
            <a:r>
              <a:rPr lang="en-US" b="0" i="0" dirty="0">
                <a:solidFill>
                  <a:srgbClr val="121416"/>
                </a:solidFill>
                <a:effectLst/>
                <a:latin typeface="roboto" panose="02000000000000000000" pitchFamily="2" charset="0"/>
              </a:rPr>
              <a:t>he functionalist approach utilized the study of the human mind instead of focusing on the structure of the mind.</a:t>
            </a:r>
            <a:endParaRPr lang="en-US" dirty="0">
              <a:solidFill>
                <a:srgbClr val="121416"/>
              </a:solidFill>
              <a:latin typeface="roboto" panose="02000000000000000000" pitchFamily="2" charset="0"/>
            </a:endParaRPr>
          </a:p>
          <a:p>
            <a:pPr marL="0" indent="0">
              <a:buNone/>
            </a:pPr>
            <a:endParaRPr lang="en-IN" dirty="0"/>
          </a:p>
        </p:txBody>
      </p:sp>
    </p:spTree>
    <p:extLst>
      <p:ext uri="{BB962C8B-B14F-4D97-AF65-F5344CB8AC3E}">
        <p14:creationId xmlns:p14="http://schemas.microsoft.com/office/powerpoint/2010/main" val="20306934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9" name="Rectangle 38">
            <a:extLst>
              <a:ext uri="{FF2B5EF4-FFF2-40B4-BE49-F238E27FC236}">
                <a16:creationId xmlns:a16="http://schemas.microsoft.com/office/drawing/2014/main" xmlns="" id="{4FCA88C2-C73C-4062-A097-8FBCE3090BE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xmlns="" id="{83981C21-E132-4402-B31B-D725C1CE77D2}"/>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53241"/>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xmlns="" id="{6A685C77-4E84-486A-9AE5-F3635BE98E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2" y="822324"/>
            <a:ext cx="5149596" cy="5228279"/>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xmlns="" id="{4A2FE254-096A-4FD2-917D-3A2AE177DA6A}"/>
              </a:ext>
            </a:extLst>
          </p:cNvPr>
          <p:cNvSpPr>
            <a:spLocks noGrp="1"/>
          </p:cNvSpPr>
          <p:nvPr>
            <p:ph type="title"/>
          </p:nvPr>
        </p:nvSpPr>
        <p:spPr>
          <a:xfrm>
            <a:off x="1286934" y="1465790"/>
            <a:ext cx="3860798" cy="3941345"/>
          </a:xfrm>
        </p:spPr>
        <p:txBody>
          <a:bodyPr>
            <a:normAutofit/>
          </a:bodyPr>
          <a:lstStyle/>
          <a:p>
            <a:r>
              <a:rPr lang="en-IN" sz="4200" b="1" u="sng"/>
              <a:t>STRUCTURALISM</a:t>
            </a:r>
          </a:p>
        </p:txBody>
      </p:sp>
      <p:sp>
        <p:nvSpPr>
          <p:cNvPr id="8" name="Rectangle 1">
            <a:extLst>
              <a:ext uri="{FF2B5EF4-FFF2-40B4-BE49-F238E27FC236}">
                <a16:creationId xmlns:a16="http://schemas.microsoft.com/office/drawing/2014/main" xmlns="" id="{D149AFD8-4C8B-4277-8599-4310362D58E4}"/>
              </a:ext>
            </a:extLst>
          </p:cNvPr>
          <p:cNvSpPr>
            <a:spLocks noGrp="1" noChangeArrowheads="1"/>
          </p:cNvSpPr>
          <p:nvPr>
            <p:ph idx="1"/>
          </p:nvPr>
        </p:nvSpPr>
        <p:spPr bwMode="auto">
          <a:xfrm>
            <a:off x="6096000" y="944880"/>
            <a:ext cx="5567679" cy="4805680"/>
          </a:xfrm>
          <a:prstGeom prst="rect">
            <a:avLst/>
          </a:prstGeom>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anchor="ctr" anchorCtr="0" compatLnSpc="1">
            <a:prstTxWarp prst="textNoShape">
              <a:avLst/>
            </a:prstTxWarp>
            <a:noAutofit/>
          </a:bodyPr>
          <a:lstStyle/>
          <a:p>
            <a:pPr eaLnBrk="0" fontAlgn="base" hangingPunct="0">
              <a:spcBef>
                <a:spcPct val="0"/>
              </a:spcBef>
              <a:spcAft>
                <a:spcPts val="600"/>
              </a:spcAft>
              <a:buClrTx/>
              <a:buSzTx/>
              <a:buFont typeface="Arial" panose="020B0604020202020204" pitchFamily="34" charset="0"/>
              <a:buChar char="•"/>
            </a:pPr>
            <a:r>
              <a:rPr kumimoji="0" lang="en-US" altLang="en-US" sz="2400" b="0" i="0" u="none" strike="noStrike" cap="none" normalizeH="0" baseline="0" dirty="0">
                <a:ln>
                  <a:noFill/>
                </a:ln>
                <a:effectLst/>
                <a:latin typeface="Roboto" panose="02000000000000000000" pitchFamily="2" charset="0"/>
              </a:rPr>
              <a:t>It was proposed by Wilhelm Wundt and structuralism is considered the oldest school of psychology.</a:t>
            </a:r>
          </a:p>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effectLst/>
                <a:latin typeface="Roboto" panose="02000000000000000000" pitchFamily="2" charset="0"/>
              </a:rPr>
              <a:t>Structuralists were interested in the analysis of the human mind and its structure</a:t>
            </a:r>
          </a:p>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effectLst/>
                <a:latin typeface="Roboto" panose="02000000000000000000" pitchFamily="2" charset="0"/>
              </a:rPr>
              <a:t>They were interested in conscious experience and wanted to study the building blocks of the mind</a:t>
            </a:r>
          </a:p>
          <a:p>
            <a:pPr marL="0" marR="0" lvl="0" indent="0" defTabSz="914400" rtl="0" eaLnBrk="0" fontAlgn="base" latinLnBrk="0" hangingPunct="0">
              <a:spcBef>
                <a:spcPct val="0"/>
              </a:spcBef>
              <a:spcAft>
                <a:spcPts val="600"/>
              </a:spcAft>
              <a:buClrTx/>
              <a:buSzTx/>
              <a:buFontTx/>
              <a:buChar char="•"/>
              <a:tabLst/>
            </a:pPr>
            <a:r>
              <a:rPr kumimoji="0" lang="en-US" altLang="en-US" sz="2400" b="0" i="0" u="none" strike="noStrike" cap="none" normalizeH="0" baseline="0" dirty="0">
                <a:ln>
                  <a:noFill/>
                </a:ln>
                <a:effectLst/>
                <a:latin typeface="Roboto" panose="02000000000000000000" pitchFamily="2" charset="0"/>
              </a:rPr>
              <a:t>They used the introspection method to study mental processes and experiences</a:t>
            </a:r>
            <a:r>
              <a:rPr kumimoji="0" lang="en-US" altLang="en-US" sz="2400" b="0" i="0" u="none" strike="noStrike" cap="none" normalizeH="0" baseline="0" dirty="0">
                <a:ln>
                  <a:noFill/>
                </a:ln>
                <a:effectLst/>
              </a:rPr>
              <a:t> </a:t>
            </a:r>
            <a:endParaRPr kumimoji="0" lang="en-US" altLang="en-US" sz="2400" b="0" i="0" u="none" strike="noStrike" cap="none" normalizeH="0" baseline="0" dirty="0">
              <a:ln>
                <a:noFill/>
              </a:ln>
              <a:effectLst/>
              <a:latin typeface="Arial" panose="020B0604020202020204" pitchFamily="34" charset="0"/>
            </a:endParaRPr>
          </a:p>
        </p:txBody>
      </p:sp>
      <p:sp>
        <p:nvSpPr>
          <p:cNvPr id="45" name="Rectangle 44">
            <a:extLst>
              <a:ext uri="{FF2B5EF4-FFF2-40B4-BE49-F238E27FC236}">
                <a16:creationId xmlns:a16="http://schemas.microsoft.com/office/drawing/2014/main" xmlns="" id="{E55C1C3E-5158-47F3-8FD9-14B22C3E6EAD}"/>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xmlns="" val="1"/>
              </p:ext>
            </p:extLst>
          </p:nvPr>
        </p:nvSpPr>
        <p:spPr>
          <a:xfrm>
            <a:off x="641604" y="6121662"/>
            <a:ext cx="109087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616331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263</TotalTime>
  <Words>1827</Words>
  <Application>Microsoft Office PowerPoint</Application>
  <PresentationFormat>Custom</PresentationFormat>
  <Paragraphs>131</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Wood Type</vt:lpstr>
      <vt:lpstr>CHAPTER 1 WHAT IS PSYCHOLOGY?</vt:lpstr>
      <vt:lpstr>WHAT IS PSYCHOLOGY?</vt:lpstr>
      <vt:lpstr>PSYCHOLOGY AS A DISCPLINE</vt:lpstr>
      <vt:lpstr>PSYCHOLOGY AS A NATURAL SCIENCE</vt:lpstr>
      <vt:lpstr>PSYCHOLOGY AS A SOCIAL SCIENCE</vt:lpstr>
      <vt:lpstr>UNDERSTANDING MIND AND BEHAVIOUR</vt:lpstr>
      <vt:lpstr>POPULAR NOTIONS ABOUT THE DISCPLINE OF PSYCHOLOGY</vt:lpstr>
      <vt:lpstr>EVOLUTION OF PSYCHOLOGY</vt:lpstr>
      <vt:lpstr>STRUCTURALISM</vt:lpstr>
      <vt:lpstr>FUNCTIONALISM</vt:lpstr>
      <vt:lpstr>BEHAVIOURISM</vt:lpstr>
      <vt:lpstr>GESTALT PSYCHOLOGY</vt:lpstr>
      <vt:lpstr>PSYCHOANALYSIS</vt:lpstr>
      <vt:lpstr>HUMANISTIC PERSPECTIVE</vt:lpstr>
      <vt:lpstr>COGNITIVE PERSPECTIVE</vt:lpstr>
      <vt:lpstr>DEVELOPMENT OF PSYCHOLOGY IN INDIA</vt:lpstr>
      <vt:lpstr>BRANCHES OF PSYCHOLOGY</vt:lpstr>
      <vt:lpstr>PowerPoint Presentation</vt:lpstr>
      <vt:lpstr>PowerPoint Presentation</vt:lpstr>
      <vt:lpstr>THEMES OF RESEARCH AND APPLICATION</vt:lpstr>
      <vt:lpstr>BASIC V/S APPLIED PSYCHOLOGY</vt:lpstr>
      <vt:lpstr>PSYCHOLOGY AND OTHER DISCPLINES</vt:lpstr>
      <vt:lpstr>PSYCHOLOGY AT WORK</vt:lpstr>
      <vt:lpstr>PSYCHOLOGY IN EVERYDAY LIFE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 WHAT IS PSYCHOLOGY?</dc:title>
  <dc:creator>Prayati Adhikarla</dc:creator>
  <cp:lastModifiedBy>Admin</cp:lastModifiedBy>
  <cp:revision>8</cp:revision>
  <dcterms:created xsi:type="dcterms:W3CDTF">2022-07-15T14:26:50Z</dcterms:created>
  <dcterms:modified xsi:type="dcterms:W3CDTF">2022-07-27T14:19:06Z</dcterms:modified>
</cp:coreProperties>
</file>