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56" r:id="rId3"/>
    <p:sldId id="257" r:id="rId4"/>
    <p:sldId id="294" r:id="rId5"/>
    <p:sldId id="295" r:id="rId6"/>
    <p:sldId id="309" r:id="rId7"/>
    <p:sldId id="258" r:id="rId8"/>
    <p:sldId id="296" r:id="rId9"/>
    <p:sldId id="259" r:id="rId10"/>
    <p:sldId id="298" r:id="rId11"/>
    <p:sldId id="297" r:id="rId12"/>
    <p:sldId id="300" r:id="rId13"/>
    <p:sldId id="310" r:id="rId14"/>
    <p:sldId id="299" r:id="rId15"/>
    <p:sldId id="260" r:id="rId16"/>
    <p:sldId id="261" r:id="rId17"/>
    <p:sldId id="262" r:id="rId18"/>
    <p:sldId id="263" r:id="rId19"/>
    <p:sldId id="264" r:id="rId20"/>
    <p:sldId id="265" r:id="rId21"/>
    <p:sldId id="312" r:id="rId22"/>
    <p:sldId id="288" r:id="rId23"/>
    <p:sldId id="289" r:id="rId24"/>
    <p:sldId id="301" r:id="rId25"/>
    <p:sldId id="302" r:id="rId26"/>
    <p:sldId id="303" r:id="rId27"/>
    <p:sldId id="304" r:id="rId28"/>
    <p:sldId id="305" r:id="rId29"/>
    <p:sldId id="311" r:id="rId30"/>
    <p:sldId id="290" r:id="rId31"/>
    <p:sldId id="291" r:id="rId32"/>
    <p:sldId id="292" r:id="rId33"/>
    <p:sldId id="314" r:id="rId34"/>
    <p:sldId id="293" r:id="rId35"/>
    <p:sldId id="315" r:id="rId36"/>
    <p:sldId id="313" r:id="rId37"/>
    <p:sldId id="307" r:id="rId38"/>
    <p:sldId id="316" r:id="rId39"/>
  </p:sldIdLst>
  <p:sldSz cx="14630400" cy="8229600"/>
  <p:notesSz cx="6858000" cy="9144000"/>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660"/>
  </p:normalViewPr>
  <p:slideViewPr>
    <p:cSldViewPr>
      <p:cViewPr varScale="1">
        <p:scale>
          <a:sx n="69" d="100"/>
          <a:sy n="69" d="100"/>
        </p:scale>
        <p:origin x="-720" y="-102"/>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B45825-C15A-43B7-8A1D-E4BE3C3D49EE}"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3B014-C791-44C3-B9F0-311E5AD1D134}" type="slidenum">
              <a:rPr lang="en-US" smtClean="0"/>
              <a:t>‹#›</a:t>
            </a:fld>
            <a:endParaRPr lang="en-US"/>
          </a:p>
        </p:txBody>
      </p:sp>
    </p:spTree>
    <p:extLst>
      <p:ext uri="{BB962C8B-B14F-4D97-AF65-F5344CB8AC3E}">
        <p14:creationId xmlns:p14="http://schemas.microsoft.com/office/powerpoint/2010/main" val="4074009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B45825-C15A-43B7-8A1D-E4BE3C3D49EE}"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3B014-C791-44C3-B9F0-311E5AD1D134}" type="slidenum">
              <a:rPr lang="en-US" smtClean="0"/>
              <a:t>‹#›</a:t>
            </a:fld>
            <a:endParaRPr lang="en-US"/>
          </a:p>
        </p:txBody>
      </p:sp>
    </p:spTree>
    <p:extLst>
      <p:ext uri="{BB962C8B-B14F-4D97-AF65-F5344CB8AC3E}">
        <p14:creationId xmlns:p14="http://schemas.microsoft.com/office/powerpoint/2010/main" val="1885630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0" y="396240"/>
            <a:ext cx="5265421" cy="84258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0942" y="396240"/>
            <a:ext cx="15557499" cy="84258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B45825-C15A-43B7-8A1D-E4BE3C3D49EE}"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3B014-C791-44C3-B9F0-311E5AD1D134}" type="slidenum">
              <a:rPr lang="en-US" smtClean="0"/>
              <a:t>‹#›</a:t>
            </a:fld>
            <a:endParaRPr lang="en-US"/>
          </a:p>
        </p:txBody>
      </p:sp>
    </p:spTree>
    <p:extLst>
      <p:ext uri="{BB962C8B-B14F-4D97-AF65-F5344CB8AC3E}">
        <p14:creationId xmlns:p14="http://schemas.microsoft.com/office/powerpoint/2010/main" val="3765056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B45825-C15A-43B7-8A1D-E4BE3C3D49EE}"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3B014-C791-44C3-B9F0-311E5AD1D134}" type="slidenum">
              <a:rPr lang="en-US" smtClean="0"/>
              <a:t>‹#›</a:t>
            </a:fld>
            <a:endParaRPr lang="en-US"/>
          </a:p>
        </p:txBody>
      </p:sp>
    </p:spTree>
    <p:extLst>
      <p:ext uri="{BB962C8B-B14F-4D97-AF65-F5344CB8AC3E}">
        <p14:creationId xmlns:p14="http://schemas.microsoft.com/office/powerpoint/2010/main" val="989455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B45825-C15A-43B7-8A1D-E4BE3C3D49EE}"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3B014-C791-44C3-B9F0-311E5AD1D134}" type="slidenum">
              <a:rPr lang="en-US" smtClean="0"/>
              <a:t>‹#›</a:t>
            </a:fld>
            <a:endParaRPr lang="en-US"/>
          </a:p>
        </p:txBody>
      </p:sp>
    </p:spTree>
    <p:extLst>
      <p:ext uri="{BB962C8B-B14F-4D97-AF65-F5344CB8AC3E}">
        <p14:creationId xmlns:p14="http://schemas.microsoft.com/office/powerpoint/2010/main" val="3247637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0941" y="2305050"/>
            <a:ext cx="10411459"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826241" y="2305050"/>
            <a:ext cx="10411461"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B45825-C15A-43B7-8A1D-E4BE3C3D49EE}"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3B014-C791-44C3-B9F0-311E5AD1D134}" type="slidenum">
              <a:rPr lang="en-US" smtClean="0"/>
              <a:t>‹#›</a:t>
            </a:fld>
            <a:endParaRPr lang="en-US"/>
          </a:p>
        </p:txBody>
      </p:sp>
    </p:spTree>
    <p:extLst>
      <p:ext uri="{BB962C8B-B14F-4D97-AF65-F5344CB8AC3E}">
        <p14:creationId xmlns:p14="http://schemas.microsoft.com/office/powerpoint/2010/main" val="130849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B45825-C15A-43B7-8A1D-E4BE3C3D49EE}" type="datetimeFigureOut">
              <a:rPr lang="en-US" smtClean="0"/>
              <a:t>10/27/2023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83B014-C791-44C3-B9F0-311E5AD1D134}" type="slidenum">
              <a:rPr lang="en-US" smtClean="0"/>
              <a:t>‹#›</a:t>
            </a:fld>
            <a:endParaRPr lang="en-US"/>
          </a:p>
        </p:txBody>
      </p:sp>
    </p:spTree>
    <p:extLst>
      <p:ext uri="{BB962C8B-B14F-4D97-AF65-F5344CB8AC3E}">
        <p14:creationId xmlns:p14="http://schemas.microsoft.com/office/powerpoint/2010/main" val="423693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B45825-C15A-43B7-8A1D-E4BE3C3D49EE}" type="datetimeFigureOut">
              <a:rPr lang="en-US" smtClean="0"/>
              <a:t>10/27/2023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83B014-C791-44C3-B9F0-311E5AD1D134}" type="slidenum">
              <a:rPr lang="en-US" smtClean="0"/>
              <a:t>‹#›</a:t>
            </a:fld>
            <a:endParaRPr lang="en-US"/>
          </a:p>
        </p:txBody>
      </p:sp>
    </p:spTree>
    <p:extLst>
      <p:ext uri="{BB962C8B-B14F-4D97-AF65-F5344CB8AC3E}">
        <p14:creationId xmlns:p14="http://schemas.microsoft.com/office/powerpoint/2010/main" val="1102297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45825-C15A-43B7-8A1D-E4BE3C3D49EE}" type="datetimeFigureOut">
              <a:rPr lang="en-US" smtClean="0"/>
              <a:t>10/27/2023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83B014-C791-44C3-B9F0-311E5AD1D134}" type="slidenum">
              <a:rPr lang="en-US" smtClean="0"/>
              <a:t>‹#›</a:t>
            </a:fld>
            <a:endParaRPr lang="en-US"/>
          </a:p>
        </p:txBody>
      </p:sp>
    </p:spTree>
    <p:extLst>
      <p:ext uri="{BB962C8B-B14F-4D97-AF65-F5344CB8AC3E}">
        <p14:creationId xmlns:p14="http://schemas.microsoft.com/office/powerpoint/2010/main" val="2475865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45825-C15A-43B7-8A1D-E4BE3C3D49EE}"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3B014-C791-44C3-B9F0-311E5AD1D134}" type="slidenum">
              <a:rPr lang="en-US" smtClean="0"/>
              <a:t>‹#›</a:t>
            </a:fld>
            <a:endParaRPr lang="en-US"/>
          </a:p>
        </p:txBody>
      </p:sp>
    </p:spTree>
    <p:extLst>
      <p:ext uri="{BB962C8B-B14F-4D97-AF65-F5344CB8AC3E}">
        <p14:creationId xmlns:p14="http://schemas.microsoft.com/office/powerpoint/2010/main" val="2030014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45825-C15A-43B7-8A1D-E4BE3C3D49EE}"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3B014-C791-44C3-B9F0-311E5AD1D134}" type="slidenum">
              <a:rPr lang="en-US" smtClean="0"/>
              <a:t>‹#›</a:t>
            </a:fld>
            <a:endParaRPr lang="en-US"/>
          </a:p>
        </p:txBody>
      </p:sp>
    </p:spTree>
    <p:extLst>
      <p:ext uri="{BB962C8B-B14F-4D97-AF65-F5344CB8AC3E}">
        <p14:creationId xmlns:p14="http://schemas.microsoft.com/office/powerpoint/2010/main" val="3409503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CDB45825-C15A-43B7-8A1D-E4BE3C3D49EE}" type="datetimeFigureOut">
              <a:rPr lang="en-US" smtClean="0"/>
              <a:t>10/27/2023</a:t>
            </a:fld>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8983B014-C791-44C3-B9F0-311E5AD1D134}" type="slidenum">
              <a:rPr lang="en-US" smtClean="0"/>
              <a:t>‹#›</a:t>
            </a:fld>
            <a:endParaRPr lang="en-US"/>
          </a:p>
        </p:txBody>
      </p:sp>
    </p:spTree>
    <p:extLst>
      <p:ext uri="{BB962C8B-B14F-4D97-AF65-F5344CB8AC3E}">
        <p14:creationId xmlns:p14="http://schemas.microsoft.com/office/powerpoint/2010/main" val="1431733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Learn Psychology with Vishal Pandey\background for different creati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2"/>
            <a:ext cx="14706600" cy="82264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102180" y="2514600"/>
            <a:ext cx="11406094" cy="2554545"/>
          </a:xfrm>
          <a:prstGeom prst="rect">
            <a:avLst/>
          </a:prstGeom>
          <a:noFill/>
        </p:spPr>
        <p:txBody>
          <a:bodyPr wrap="square" lIns="91440" tIns="45720" rIns="91440" bIns="45720">
            <a:spAutoFit/>
          </a:bodyPr>
          <a:lstStyle/>
          <a:p>
            <a:pPr algn="ctr"/>
            <a:r>
              <a:rPr lang="en-US" sz="8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itchFamily="34" charset="0"/>
              </a:rPr>
              <a:t>Learn Psychology with Vishal </a:t>
            </a:r>
            <a:r>
              <a:rPr lang="en-US" sz="8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itchFamily="34" charset="0"/>
              </a:rPr>
              <a:t>Pandey</a:t>
            </a:r>
            <a:endParaRPr lang="en-US" sz="8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itchFamily="34" charset="0"/>
            </a:endParaRPr>
          </a:p>
        </p:txBody>
      </p:sp>
      <p:sp>
        <p:nvSpPr>
          <p:cNvPr id="8" name="Rectangle 7"/>
          <p:cNvSpPr/>
          <p:nvPr/>
        </p:nvSpPr>
        <p:spPr>
          <a:xfrm>
            <a:off x="5791200" y="589722"/>
            <a:ext cx="2290500" cy="923330"/>
          </a:xfrm>
          <a:prstGeom prst="rect">
            <a:avLst/>
          </a:prstGeom>
          <a:noFill/>
        </p:spPr>
        <p:txBody>
          <a:bodyPr wrap="none" lIns="91440" tIns="45720" rIns="91440" bIns="45720">
            <a:spAutoFit/>
          </a:body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Term 2 </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0" name="Rectangle 9"/>
          <p:cNvSpPr/>
          <p:nvPr/>
        </p:nvSpPr>
        <p:spPr>
          <a:xfrm>
            <a:off x="1083365" y="6172200"/>
            <a:ext cx="11406094" cy="156966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dirty="0" smtClean="0">
                <a:ln/>
                <a:solidFill>
                  <a:schemeClr val="accent3"/>
                </a:solidFill>
              </a:rPr>
              <a:t>Chapter 4</a:t>
            </a:r>
            <a:br>
              <a:rPr lang="en-US" sz="4800" b="1" dirty="0" smtClean="0">
                <a:ln/>
                <a:solidFill>
                  <a:schemeClr val="accent3"/>
                </a:solidFill>
              </a:rPr>
            </a:br>
            <a:r>
              <a:rPr lang="en-US" sz="4800" b="1" dirty="0" smtClean="0">
                <a:ln/>
                <a:solidFill>
                  <a:schemeClr val="accent3"/>
                </a:solidFill>
              </a:rPr>
              <a:t>Psychological Disorders</a:t>
            </a:r>
            <a:endParaRPr lang="en-US" sz="4800" b="1" dirty="0">
              <a:ln/>
              <a:solidFill>
                <a:schemeClr val="accent3"/>
              </a:solidFill>
            </a:endParaRPr>
          </a:p>
        </p:txBody>
      </p:sp>
    </p:spTree>
    <p:extLst>
      <p:ext uri="{BB962C8B-B14F-4D97-AF65-F5344CB8AC3E}">
        <p14:creationId xmlns:p14="http://schemas.microsoft.com/office/powerpoint/2010/main" val="4003521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2" descr="D:\Learn Psychology with Vishal Pandey\background for different creati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2"/>
            <a:ext cx="14706600" cy="82264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8625"/>
            <a:ext cx="15125700" cy="737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1112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2" descr="D:\Learn Psychology with Vishal Pandey\background for different creati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2"/>
            <a:ext cx="14706600" cy="822648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3863"/>
            <a:ext cx="15144750" cy="738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021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Learn Psychology with Vishal Pandey\background for different creati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2"/>
            <a:ext cx="14706600" cy="82264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320248" y="533400"/>
            <a:ext cx="11406094" cy="769441"/>
          </a:xfrm>
          <a:prstGeom prst="rect">
            <a:avLst/>
          </a:prstGeom>
          <a:noFill/>
        </p:spPr>
        <p:txBody>
          <a:bodyPr wrap="square" lIns="91440" tIns="45720" rIns="91440" bIns="4572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itchFamily="34" charset="0"/>
              </a:rPr>
              <a:t>Factors underlying abnormal behaviour</a:t>
            </a:r>
            <a:endParaRPr lang="en-U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itchFamily="34" charset="0"/>
            </a:endParaRPr>
          </a:p>
        </p:txBody>
      </p:sp>
      <p:sp>
        <p:nvSpPr>
          <p:cNvPr id="3" name="Content Placeholder 2"/>
          <p:cNvSpPr>
            <a:spLocks noGrp="1"/>
          </p:cNvSpPr>
          <p:nvPr>
            <p:ph idx="1"/>
          </p:nvPr>
        </p:nvSpPr>
        <p:spPr>
          <a:xfrm>
            <a:off x="457200" y="1676400"/>
            <a:ext cx="13944600" cy="5674995"/>
          </a:xfrm>
        </p:spPr>
        <p:txBody>
          <a:bodyPr>
            <a:normAutofit lnSpcReduction="10000"/>
          </a:bodyPr>
          <a:lstStyle/>
          <a:p>
            <a:r>
              <a:rPr lang="en-US" dirty="0" smtClean="0">
                <a:solidFill>
                  <a:schemeClr val="bg1"/>
                </a:solidFill>
              </a:rPr>
              <a:t>Socio-cultural Model – war &amp; violence, group prejudice &amp; discrimination, economic &amp; employment problems, and rapid social change. </a:t>
            </a:r>
          </a:p>
          <a:p>
            <a:r>
              <a:rPr lang="en-US" dirty="0" smtClean="0">
                <a:solidFill>
                  <a:schemeClr val="bg1"/>
                </a:solidFill>
              </a:rPr>
              <a:t>Diathesis-stress Model (biological predisposition)</a:t>
            </a:r>
          </a:p>
          <a:p>
            <a:pPr lvl="1"/>
            <a:r>
              <a:rPr lang="en-US" dirty="0" smtClean="0">
                <a:solidFill>
                  <a:schemeClr val="bg1"/>
                </a:solidFill>
              </a:rPr>
              <a:t>Diathesis is inherited</a:t>
            </a:r>
          </a:p>
          <a:p>
            <a:pPr lvl="1"/>
            <a:r>
              <a:rPr lang="en-US" dirty="0" smtClean="0">
                <a:solidFill>
                  <a:schemeClr val="bg1"/>
                </a:solidFill>
              </a:rPr>
              <a:t>Diathesis may carry a vulnerability to develop a psychological disorders.</a:t>
            </a:r>
          </a:p>
          <a:p>
            <a:pPr lvl="1"/>
            <a:r>
              <a:rPr lang="en-US" dirty="0" smtClean="0">
                <a:solidFill>
                  <a:schemeClr val="bg1"/>
                </a:solidFill>
              </a:rPr>
              <a:t>The presence of pathogenic stressors.</a:t>
            </a:r>
          </a:p>
          <a:p>
            <a:endParaRPr lang="en-US" dirty="0">
              <a:solidFill>
                <a:schemeClr val="bg1"/>
              </a:solidFill>
            </a:endParaRPr>
          </a:p>
        </p:txBody>
      </p:sp>
    </p:spTree>
    <p:extLst>
      <p:ext uri="{BB962C8B-B14F-4D97-AF65-F5344CB8AC3E}">
        <p14:creationId xmlns:p14="http://schemas.microsoft.com/office/powerpoint/2010/main" val="361796911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Learn Psychology with Vishal Pandey\background for different creati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2"/>
            <a:ext cx="14706600" cy="82264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320248" y="533400"/>
            <a:ext cx="11406094" cy="769441"/>
          </a:xfrm>
          <a:prstGeom prst="rect">
            <a:avLst/>
          </a:prstGeom>
          <a:noFill/>
        </p:spPr>
        <p:txBody>
          <a:bodyPr wrap="square" lIns="91440" tIns="45720" rIns="91440" bIns="4572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itchFamily="34" charset="0"/>
              </a:rPr>
              <a:t>Practice Questions</a:t>
            </a:r>
            <a:endParaRPr lang="en-U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itchFamily="34" charset="0"/>
            </a:endParaRPr>
          </a:p>
        </p:txBody>
      </p:sp>
      <p:sp>
        <p:nvSpPr>
          <p:cNvPr id="3" name="Content Placeholder 2"/>
          <p:cNvSpPr>
            <a:spLocks noGrp="1"/>
          </p:cNvSpPr>
          <p:nvPr>
            <p:ph idx="1"/>
          </p:nvPr>
        </p:nvSpPr>
        <p:spPr>
          <a:xfrm>
            <a:off x="457200" y="1676400"/>
            <a:ext cx="13944600" cy="5674995"/>
          </a:xfrm>
        </p:spPr>
        <p:txBody>
          <a:bodyPr>
            <a:normAutofit/>
          </a:bodyPr>
          <a:lstStyle/>
          <a:p>
            <a:pPr marL="0" indent="0">
              <a:buNone/>
            </a:pPr>
            <a:r>
              <a:rPr lang="en-US" dirty="0">
                <a:solidFill>
                  <a:schemeClr val="bg1"/>
                </a:solidFill>
              </a:rPr>
              <a:t>Q5. What is diathesis-stress model? </a:t>
            </a:r>
          </a:p>
        </p:txBody>
      </p:sp>
    </p:spTree>
    <p:extLst>
      <p:ext uri="{BB962C8B-B14F-4D97-AF65-F5344CB8AC3E}">
        <p14:creationId xmlns:p14="http://schemas.microsoft.com/office/powerpoint/2010/main" val="263307394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Learn Psychology with Vishal Pandey\background for different creati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2"/>
            <a:ext cx="14706600" cy="82264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83365" y="2837526"/>
            <a:ext cx="11406094" cy="2554545"/>
          </a:xfrm>
          <a:prstGeom prst="rect">
            <a:avLst/>
          </a:prstGeom>
          <a:noFill/>
        </p:spPr>
        <p:txBody>
          <a:bodyPr wrap="square" lIns="91440" tIns="45720" rIns="91440" bIns="45720">
            <a:spAutoFit/>
          </a:bodyPr>
          <a:lstStyle/>
          <a:p>
            <a:pPr algn="ctr"/>
            <a:r>
              <a:rPr lang="en-US" sz="8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itchFamily="34" charset="0"/>
              </a:rPr>
              <a:t>Major Psychological Disorders</a:t>
            </a:r>
          </a:p>
        </p:txBody>
      </p:sp>
    </p:spTree>
    <p:extLst>
      <p:ext uri="{BB962C8B-B14F-4D97-AF65-F5344CB8AC3E}">
        <p14:creationId xmlns:p14="http://schemas.microsoft.com/office/powerpoint/2010/main" val="408854730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Learn Psychology with Vishal Pandey\background for different creati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2"/>
            <a:ext cx="14706600" cy="82264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250373" y="797925"/>
            <a:ext cx="11406094" cy="769441"/>
          </a:xfrm>
          <a:prstGeom prst="rect">
            <a:avLst/>
          </a:prstGeom>
          <a:noFill/>
        </p:spPr>
        <p:txBody>
          <a:bodyPr wrap="square" lIns="91440" tIns="45720" rIns="91440" bIns="45720">
            <a:spAutoFit/>
          </a:bodyPr>
          <a:lstStyle/>
          <a:p>
            <a:pPr algn="ctr"/>
            <a:r>
              <a:rPr lang="en-US" sz="44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Bahnschrift SemiBold" pitchFamily="34" charset="0"/>
              </a:rPr>
              <a:t>Anxiety Disorders</a:t>
            </a:r>
          </a:p>
        </p:txBody>
      </p:sp>
      <p:sp>
        <p:nvSpPr>
          <p:cNvPr id="9" name="Rectangle 8"/>
          <p:cNvSpPr/>
          <p:nvPr/>
        </p:nvSpPr>
        <p:spPr>
          <a:xfrm>
            <a:off x="1371600" y="96966"/>
            <a:ext cx="11406094" cy="707886"/>
          </a:xfrm>
          <a:prstGeom prst="rect">
            <a:avLst/>
          </a:prstGeom>
          <a:noFill/>
        </p:spPr>
        <p:txBody>
          <a:bodyPr wrap="squar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itchFamily="34" charset="0"/>
              </a:rPr>
              <a:t>Major Psychological Disorders</a:t>
            </a:r>
          </a:p>
        </p:txBody>
      </p:sp>
      <p:sp>
        <p:nvSpPr>
          <p:cNvPr id="5" name="Content Placeholder 2"/>
          <p:cNvSpPr txBox="1">
            <a:spLocks/>
          </p:cNvSpPr>
          <p:nvPr/>
        </p:nvSpPr>
        <p:spPr>
          <a:xfrm>
            <a:off x="429491" y="2149073"/>
            <a:ext cx="13944600" cy="5674995"/>
          </a:xfrm>
          <a:prstGeom prst="rect">
            <a:avLst/>
          </a:prstGeom>
        </p:spPr>
        <p:txBody>
          <a:bodyPr vert="horz" lIns="130622" tIns="65311" rIns="130622" bIns="65311" rtlCol="0">
            <a:normAutofit fontScale="77500" lnSpcReduction="20000"/>
          </a:bodyPr>
          <a:lstStyle>
            <a:lvl1pPr marL="0" indent="0" algn="ctr" defTabSz="1306220" rtl="0" eaLnBrk="1" latinLnBrk="0" hangingPunct="1">
              <a:spcBef>
                <a:spcPct val="20000"/>
              </a:spcBef>
              <a:buFont typeface="Arial" pitchFamily="34" charset="0"/>
              <a:buNone/>
              <a:defRPr sz="4600" kern="1200">
                <a:solidFill>
                  <a:schemeClr val="tx1">
                    <a:tint val="75000"/>
                  </a:schemeClr>
                </a:solidFill>
                <a:latin typeface="+mn-lt"/>
                <a:ea typeface="+mn-ea"/>
                <a:cs typeface="+mn-cs"/>
              </a:defRPr>
            </a:lvl1pPr>
            <a:lvl2pPr marL="653110" indent="0" algn="ctr" defTabSz="1306220" rtl="0" eaLnBrk="1" latinLnBrk="0" hangingPunct="1">
              <a:spcBef>
                <a:spcPct val="20000"/>
              </a:spcBef>
              <a:buFont typeface="Arial" pitchFamily="34" charset="0"/>
              <a:buNone/>
              <a:defRPr sz="4000" kern="1200">
                <a:solidFill>
                  <a:schemeClr val="tx1">
                    <a:tint val="75000"/>
                  </a:schemeClr>
                </a:solidFill>
                <a:latin typeface="+mn-lt"/>
                <a:ea typeface="+mn-ea"/>
                <a:cs typeface="+mn-cs"/>
              </a:defRPr>
            </a:lvl2pPr>
            <a:lvl3pPr marL="1306220" indent="0" algn="ctr" defTabSz="1306220" rtl="0" eaLnBrk="1" latinLnBrk="0" hangingPunct="1">
              <a:spcBef>
                <a:spcPct val="20000"/>
              </a:spcBef>
              <a:buFont typeface="Arial" pitchFamily="34" charset="0"/>
              <a:buNone/>
              <a:defRPr sz="3400" kern="1200">
                <a:solidFill>
                  <a:schemeClr val="tx1">
                    <a:tint val="75000"/>
                  </a:schemeClr>
                </a:solidFill>
                <a:latin typeface="+mn-lt"/>
                <a:ea typeface="+mn-ea"/>
                <a:cs typeface="+mn-cs"/>
              </a:defRPr>
            </a:lvl3pPr>
            <a:lvl4pPr marL="195933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4pPr>
            <a:lvl5pPr marL="261244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5pPr>
            <a:lvl6pPr marL="326555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6pPr>
            <a:lvl7pPr marL="391866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7pPr>
            <a:lvl8pPr marL="457177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8pPr>
            <a:lvl9pPr marL="5224882"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9pPr>
          </a:lstStyle>
          <a:p>
            <a:pPr algn="l"/>
            <a:r>
              <a:rPr lang="en-US" b="1" dirty="0" smtClean="0">
                <a:solidFill>
                  <a:schemeClr val="bg1"/>
                </a:solidFill>
              </a:rPr>
              <a:t>Symptoms</a:t>
            </a:r>
            <a:r>
              <a:rPr lang="en-US" dirty="0" smtClean="0">
                <a:solidFill>
                  <a:schemeClr val="bg1"/>
                </a:solidFill>
              </a:rPr>
              <a:t> </a:t>
            </a:r>
          </a:p>
          <a:p>
            <a:pPr algn="l"/>
            <a:r>
              <a:rPr lang="en-US" dirty="0" smtClean="0">
                <a:solidFill>
                  <a:schemeClr val="bg1"/>
                </a:solidFill>
              </a:rPr>
              <a:t>Rapid heart rate, shortness of breath, diarrhea, loss of appetite, fainting, dizziness, sweating, sleeplessness, frequent urination and tremors.</a:t>
            </a:r>
          </a:p>
          <a:p>
            <a:pPr algn="l"/>
            <a:endParaRPr lang="en-US" dirty="0" smtClean="0">
              <a:solidFill>
                <a:schemeClr val="bg1"/>
              </a:solidFill>
            </a:endParaRPr>
          </a:p>
          <a:p>
            <a:pPr algn="l"/>
            <a:r>
              <a:rPr lang="en-US" dirty="0" smtClean="0">
                <a:solidFill>
                  <a:schemeClr val="bg1"/>
                </a:solidFill>
              </a:rPr>
              <a:t>Types of Anxiety:-</a:t>
            </a:r>
          </a:p>
          <a:p>
            <a:pPr marL="685800" indent="-685800" algn="l">
              <a:buFont typeface="Arial" pitchFamily="34" charset="0"/>
              <a:buChar char="•"/>
            </a:pPr>
            <a:r>
              <a:rPr lang="en-US" dirty="0" err="1" smtClean="0">
                <a:solidFill>
                  <a:schemeClr val="bg1"/>
                </a:solidFill>
              </a:rPr>
              <a:t>Generalised</a:t>
            </a:r>
            <a:r>
              <a:rPr lang="en-US" dirty="0" smtClean="0">
                <a:solidFill>
                  <a:schemeClr val="bg1"/>
                </a:solidFill>
              </a:rPr>
              <a:t> anxiety disorder</a:t>
            </a:r>
          </a:p>
          <a:p>
            <a:pPr marL="685800" indent="-685800" algn="l">
              <a:buFont typeface="Arial" pitchFamily="34" charset="0"/>
              <a:buChar char="•"/>
            </a:pPr>
            <a:r>
              <a:rPr lang="en-US" dirty="0" smtClean="0">
                <a:solidFill>
                  <a:schemeClr val="bg1"/>
                </a:solidFill>
              </a:rPr>
              <a:t>Panic disorder</a:t>
            </a:r>
          </a:p>
          <a:p>
            <a:pPr marL="685800" indent="-685800" algn="l">
              <a:buFont typeface="Arial" pitchFamily="34" charset="0"/>
              <a:buChar char="•"/>
            </a:pPr>
            <a:r>
              <a:rPr lang="en-US" dirty="0" smtClean="0">
                <a:solidFill>
                  <a:schemeClr val="bg1"/>
                </a:solidFill>
              </a:rPr>
              <a:t>Phobias – Specific phobias, social phobias &amp; agoraphobia</a:t>
            </a:r>
          </a:p>
          <a:p>
            <a:pPr marL="685800" indent="-685800" algn="l">
              <a:buFont typeface="Arial" pitchFamily="34" charset="0"/>
              <a:buChar char="•"/>
            </a:pPr>
            <a:r>
              <a:rPr lang="en-US" dirty="0" smtClean="0">
                <a:solidFill>
                  <a:schemeClr val="bg1"/>
                </a:solidFill>
              </a:rPr>
              <a:t>Separation anxiety disorder</a:t>
            </a:r>
            <a:endParaRPr lang="en-US"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6222" y="3814043"/>
            <a:ext cx="2486025"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5215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500"/>
                                        <p:tgtEl>
                                          <p:spTgt spid="5">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Learn Psychology with Vishal Pandey\background for different creati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2"/>
            <a:ext cx="14706600" cy="82264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650253" y="857614"/>
            <a:ext cx="11406094" cy="769441"/>
          </a:xfrm>
          <a:prstGeom prst="rect">
            <a:avLst/>
          </a:prstGeom>
          <a:noFill/>
        </p:spPr>
        <p:txBody>
          <a:bodyPr wrap="square" lIns="91440" tIns="45720" rIns="91440" bIns="45720">
            <a:spAutoFit/>
          </a:bodyPr>
          <a:lstStyle/>
          <a:p>
            <a:pPr algn="ctr"/>
            <a:r>
              <a:rPr lang="en-US" sz="44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Bahnschrift SemiBold" pitchFamily="34" charset="0"/>
              </a:rPr>
              <a:t>Obsessive Compulsive Disorder (OCD)</a:t>
            </a:r>
          </a:p>
        </p:txBody>
      </p:sp>
      <p:sp>
        <p:nvSpPr>
          <p:cNvPr id="9" name="Rectangle 8"/>
          <p:cNvSpPr/>
          <p:nvPr/>
        </p:nvSpPr>
        <p:spPr>
          <a:xfrm>
            <a:off x="1650253" y="96966"/>
            <a:ext cx="11406094" cy="707886"/>
          </a:xfrm>
          <a:prstGeom prst="rect">
            <a:avLst/>
          </a:prstGeom>
          <a:noFill/>
        </p:spPr>
        <p:txBody>
          <a:bodyPr wrap="squar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itchFamily="34" charset="0"/>
              </a:rPr>
              <a:t>Major Psychological Disorders</a:t>
            </a:r>
          </a:p>
        </p:txBody>
      </p:sp>
      <p:sp>
        <p:nvSpPr>
          <p:cNvPr id="5" name="Content Placeholder 2"/>
          <p:cNvSpPr txBox="1">
            <a:spLocks/>
          </p:cNvSpPr>
          <p:nvPr/>
        </p:nvSpPr>
        <p:spPr>
          <a:xfrm>
            <a:off x="429491" y="2149073"/>
            <a:ext cx="13944600" cy="5674995"/>
          </a:xfrm>
          <a:prstGeom prst="rect">
            <a:avLst/>
          </a:prstGeom>
        </p:spPr>
        <p:txBody>
          <a:bodyPr vert="horz" lIns="130622" tIns="65311" rIns="130622" bIns="65311" rtlCol="0">
            <a:normAutofit fontScale="77500" lnSpcReduction="20000"/>
          </a:bodyPr>
          <a:lstStyle>
            <a:lvl1pPr marL="0" indent="0" algn="ctr" defTabSz="1306220" rtl="0" eaLnBrk="1" latinLnBrk="0" hangingPunct="1">
              <a:spcBef>
                <a:spcPct val="20000"/>
              </a:spcBef>
              <a:buFont typeface="Arial" pitchFamily="34" charset="0"/>
              <a:buNone/>
              <a:defRPr sz="4600" kern="1200">
                <a:solidFill>
                  <a:schemeClr val="tx1">
                    <a:tint val="75000"/>
                  </a:schemeClr>
                </a:solidFill>
                <a:latin typeface="+mn-lt"/>
                <a:ea typeface="+mn-ea"/>
                <a:cs typeface="+mn-cs"/>
              </a:defRPr>
            </a:lvl1pPr>
            <a:lvl2pPr marL="653110" indent="0" algn="ctr" defTabSz="1306220" rtl="0" eaLnBrk="1" latinLnBrk="0" hangingPunct="1">
              <a:spcBef>
                <a:spcPct val="20000"/>
              </a:spcBef>
              <a:buFont typeface="Arial" pitchFamily="34" charset="0"/>
              <a:buNone/>
              <a:defRPr sz="4000" kern="1200">
                <a:solidFill>
                  <a:schemeClr val="tx1">
                    <a:tint val="75000"/>
                  </a:schemeClr>
                </a:solidFill>
                <a:latin typeface="+mn-lt"/>
                <a:ea typeface="+mn-ea"/>
                <a:cs typeface="+mn-cs"/>
              </a:defRPr>
            </a:lvl2pPr>
            <a:lvl3pPr marL="1306220" indent="0" algn="ctr" defTabSz="1306220" rtl="0" eaLnBrk="1" latinLnBrk="0" hangingPunct="1">
              <a:spcBef>
                <a:spcPct val="20000"/>
              </a:spcBef>
              <a:buFont typeface="Arial" pitchFamily="34" charset="0"/>
              <a:buNone/>
              <a:defRPr sz="3400" kern="1200">
                <a:solidFill>
                  <a:schemeClr val="tx1">
                    <a:tint val="75000"/>
                  </a:schemeClr>
                </a:solidFill>
                <a:latin typeface="+mn-lt"/>
                <a:ea typeface="+mn-ea"/>
                <a:cs typeface="+mn-cs"/>
              </a:defRPr>
            </a:lvl3pPr>
            <a:lvl4pPr marL="195933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4pPr>
            <a:lvl5pPr marL="261244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5pPr>
            <a:lvl6pPr marL="326555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6pPr>
            <a:lvl7pPr marL="391866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7pPr>
            <a:lvl8pPr marL="457177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8pPr>
            <a:lvl9pPr marL="5224882"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9pPr>
          </a:lstStyle>
          <a:p>
            <a:pPr algn="l"/>
            <a:r>
              <a:rPr lang="en-US" b="1" dirty="0" smtClean="0">
                <a:solidFill>
                  <a:schemeClr val="bg1"/>
                </a:solidFill>
              </a:rPr>
              <a:t>Obsessive behaviour </a:t>
            </a:r>
            <a:r>
              <a:rPr lang="en-US" dirty="0">
                <a:solidFill>
                  <a:schemeClr val="bg1"/>
                </a:solidFill>
              </a:rPr>
              <a:t>is the inability to stop thinking about a particular idea or topic. (unpleasant &amp; shameful thoughts)</a:t>
            </a:r>
          </a:p>
          <a:p>
            <a:pPr algn="l"/>
            <a:endParaRPr lang="en-US" b="1" dirty="0">
              <a:solidFill>
                <a:schemeClr val="bg1"/>
              </a:solidFill>
            </a:endParaRPr>
          </a:p>
          <a:p>
            <a:pPr algn="l"/>
            <a:r>
              <a:rPr lang="en-US" b="1" dirty="0" smtClean="0">
                <a:solidFill>
                  <a:schemeClr val="bg1"/>
                </a:solidFill>
              </a:rPr>
              <a:t>Compulsive behaviour </a:t>
            </a:r>
            <a:r>
              <a:rPr lang="en-US" dirty="0">
                <a:solidFill>
                  <a:schemeClr val="bg1"/>
                </a:solidFill>
              </a:rPr>
              <a:t>is the need to perform certain </a:t>
            </a:r>
            <a:r>
              <a:rPr lang="en-US" dirty="0" err="1">
                <a:solidFill>
                  <a:schemeClr val="bg1"/>
                </a:solidFill>
              </a:rPr>
              <a:t>behaviours</a:t>
            </a:r>
            <a:r>
              <a:rPr lang="en-US" dirty="0">
                <a:solidFill>
                  <a:schemeClr val="bg1"/>
                </a:solidFill>
              </a:rPr>
              <a:t> over and over again. </a:t>
            </a:r>
          </a:p>
          <a:p>
            <a:pPr algn="l"/>
            <a:endParaRPr lang="en-US" dirty="0" smtClean="0">
              <a:solidFill>
                <a:schemeClr val="bg1"/>
              </a:solidFill>
            </a:endParaRPr>
          </a:p>
          <a:p>
            <a:pPr algn="l"/>
            <a:r>
              <a:rPr lang="en-US" dirty="0" smtClean="0">
                <a:solidFill>
                  <a:schemeClr val="bg1"/>
                </a:solidFill>
              </a:rPr>
              <a:t>Types of OCD:-</a:t>
            </a:r>
          </a:p>
          <a:p>
            <a:pPr marL="685800" indent="-685800" algn="l">
              <a:buFont typeface="Arial" pitchFamily="34" charset="0"/>
              <a:buChar char="•"/>
            </a:pPr>
            <a:r>
              <a:rPr lang="en-US" dirty="0" smtClean="0">
                <a:solidFill>
                  <a:schemeClr val="bg1"/>
                </a:solidFill>
              </a:rPr>
              <a:t>Hoarding disorder</a:t>
            </a:r>
          </a:p>
          <a:p>
            <a:pPr marL="685800" indent="-685800" algn="l">
              <a:buFont typeface="Arial" pitchFamily="34" charset="0"/>
              <a:buChar char="•"/>
            </a:pPr>
            <a:r>
              <a:rPr lang="en-US" dirty="0" smtClean="0">
                <a:solidFill>
                  <a:schemeClr val="bg1"/>
                </a:solidFill>
              </a:rPr>
              <a:t>Trichotillomania (hair-pulling disorder)</a:t>
            </a:r>
          </a:p>
          <a:p>
            <a:pPr marL="685800" indent="-685800" algn="l">
              <a:buFont typeface="Arial" pitchFamily="34" charset="0"/>
              <a:buChar char="•"/>
            </a:pPr>
            <a:r>
              <a:rPr lang="en-US" dirty="0" smtClean="0">
                <a:solidFill>
                  <a:schemeClr val="bg1"/>
                </a:solidFill>
              </a:rPr>
              <a:t>Excoriation (</a:t>
            </a:r>
            <a:r>
              <a:rPr lang="en-US" dirty="0">
                <a:solidFill>
                  <a:schemeClr val="bg1"/>
                </a:solidFill>
              </a:rPr>
              <a:t>s</a:t>
            </a:r>
            <a:r>
              <a:rPr lang="en-US" dirty="0" smtClean="0">
                <a:solidFill>
                  <a:schemeClr val="bg1"/>
                </a:solidFill>
              </a:rPr>
              <a:t>kin-picking disorder)</a:t>
            </a:r>
            <a:endParaRPr lang="en-US" dirty="0">
              <a:solidFill>
                <a:schemeClr val="bg1"/>
              </a:solidFill>
            </a:endParaRPr>
          </a:p>
        </p:txBody>
      </p:sp>
    </p:spTree>
    <p:extLst>
      <p:ext uri="{BB962C8B-B14F-4D97-AF65-F5344CB8AC3E}">
        <p14:creationId xmlns:p14="http://schemas.microsoft.com/office/powerpoint/2010/main" val="40035215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animEffect transition="in" filter="fade">
                                      <p:cBhvr>
                                        <p:cTn id="18" dur="500"/>
                                        <p:tgtEl>
                                          <p:spTgt spid="5">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500"/>
                                        <p:tgtEl>
                                          <p:spTgt spid="5">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7" end="7"/>
                                            </p:txEl>
                                          </p:spTgt>
                                        </p:tgtEl>
                                        <p:attrNameLst>
                                          <p:attrName>style.visibility</p:attrName>
                                        </p:attrNameLst>
                                      </p:cBhvr>
                                      <p:to>
                                        <p:strVal val="visible"/>
                                      </p:to>
                                    </p:set>
                                    <p:animEffect transition="in" filter="fade">
                                      <p:cBhvr>
                                        <p:cTn id="24"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Learn Psychology with Vishal Pandey\background for different creati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2"/>
            <a:ext cx="14706600" cy="82264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650253" y="1066800"/>
            <a:ext cx="11406094" cy="769441"/>
          </a:xfrm>
          <a:prstGeom prst="rect">
            <a:avLst/>
          </a:prstGeom>
          <a:noFill/>
        </p:spPr>
        <p:txBody>
          <a:bodyPr wrap="square" lIns="91440" tIns="45720" rIns="91440" bIns="45720">
            <a:spAutoFit/>
          </a:bodyPr>
          <a:lstStyle/>
          <a:p>
            <a:pPr algn="ctr"/>
            <a:r>
              <a:rPr lang="en-US" sz="44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Bahnschrift SemiBold" pitchFamily="34" charset="0"/>
              </a:rPr>
              <a:t>Trauma &amp; Stressor related Disorders</a:t>
            </a:r>
          </a:p>
        </p:txBody>
      </p:sp>
      <p:sp>
        <p:nvSpPr>
          <p:cNvPr id="9" name="Rectangle 8"/>
          <p:cNvSpPr/>
          <p:nvPr/>
        </p:nvSpPr>
        <p:spPr>
          <a:xfrm>
            <a:off x="1650253" y="110805"/>
            <a:ext cx="11406094" cy="707886"/>
          </a:xfrm>
          <a:prstGeom prst="rect">
            <a:avLst/>
          </a:prstGeom>
          <a:noFill/>
        </p:spPr>
        <p:txBody>
          <a:bodyPr wrap="squar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itchFamily="34" charset="0"/>
              </a:rPr>
              <a:t>Major Psychological Disorders</a:t>
            </a:r>
          </a:p>
        </p:txBody>
      </p:sp>
      <p:sp>
        <p:nvSpPr>
          <p:cNvPr id="5" name="Content Placeholder 2"/>
          <p:cNvSpPr txBox="1">
            <a:spLocks/>
          </p:cNvSpPr>
          <p:nvPr/>
        </p:nvSpPr>
        <p:spPr>
          <a:xfrm>
            <a:off x="3505200" y="2164546"/>
            <a:ext cx="13944600" cy="5674995"/>
          </a:xfrm>
          <a:prstGeom prst="rect">
            <a:avLst/>
          </a:prstGeom>
        </p:spPr>
        <p:txBody>
          <a:bodyPr vert="horz" lIns="130622" tIns="65311" rIns="130622" bIns="65311" rtlCol="0">
            <a:normAutofit/>
          </a:bodyPr>
          <a:lstStyle>
            <a:lvl1pPr marL="0" indent="0" algn="ctr" defTabSz="1306220" rtl="0" eaLnBrk="1" latinLnBrk="0" hangingPunct="1">
              <a:spcBef>
                <a:spcPct val="20000"/>
              </a:spcBef>
              <a:buFont typeface="Arial" pitchFamily="34" charset="0"/>
              <a:buNone/>
              <a:defRPr sz="4600" kern="1200">
                <a:solidFill>
                  <a:schemeClr val="tx1">
                    <a:tint val="75000"/>
                  </a:schemeClr>
                </a:solidFill>
                <a:latin typeface="+mn-lt"/>
                <a:ea typeface="+mn-ea"/>
                <a:cs typeface="+mn-cs"/>
              </a:defRPr>
            </a:lvl1pPr>
            <a:lvl2pPr marL="653110" indent="0" algn="ctr" defTabSz="1306220" rtl="0" eaLnBrk="1" latinLnBrk="0" hangingPunct="1">
              <a:spcBef>
                <a:spcPct val="20000"/>
              </a:spcBef>
              <a:buFont typeface="Arial" pitchFamily="34" charset="0"/>
              <a:buNone/>
              <a:defRPr sz="4000" kern="1200">
                <a:solidFill>
                  <a:schemeClr val="tx1">
                    <a:tint val="75000"/>
                  </a:schemeClr>
                </a:solidFill>
                <a:latin typeface="+mn-lt"/>
                <a:ea typeface="+mn-ea"/>
                <a:cs typeface="+mn-cs"/>
              </a:defRPr>
            </a:lvl2pPr>
            <a:lvl3pPr marL="1306220" indent="0" algn="ctr" defTabSz="1306220" rtl="0" eaLnBrk="1" latinLnBrk="0" hangingPunct="1">
              <a:spcBef>
                <a:spcPct val="20000"/>
              </a:spcBef>
              <a:buFont typeface="Arial" pitchFamily="34" charset="0"/>
              <a:buNone/>
              <a:defRPr sz="3400" kern="1200">
                <a:solidFill>
                  <a:schemeClr val="tx1">
                    <a:tint val="75000"/>
                  </a:schemeClr>
                </a:solidFill>
                <a:latin typeface="+mn-lt"/>
                <a:ea typeface="+mn-ea"/>
                <a:cs typeface="+mn-cs"/>
              </a:defRPr>
            </a:lvl3pPr>
            <a:lvl4pPr marL="195933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4pPr>
            <a:lvl5pPr marL="261244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5pPr>
            <a:lvl6pPr marL="326555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6pPr>
            <a:lvl7pPr marL="391866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7pPr>
            <a:lvl8pPr marL="457177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8pPr>
            <a:lvl9pPr marL="5224882"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9pPr>
          </a:lstStyle>
          <a:p>
            <a:pPr algn="l"/>
            <a:endParaRPr lang="en-US" b="1" dirty="0" smtClean="0">
              <a:solidFill>
                <a:schemeClr val="bg1"/>
              </a:solidFill>
            </a:endParaRPr>
          </a:p>
          <a:p>
            <a:pPr algn="l"/>
            <a:endParaRPr lang="en-US" b="1" dirty="0">
              <a:solidFill>
                <a:schemeClr val="bg1"/>
              </a:solidFill>
            </a:endParaRPr>
          </a:p>
          <a:p>
            <a:pPr algn="l"/>
            <a:r>
              <a:rPr lang="en-US" b="1" dirty="0" smtClean="0">
                <a:solidFill>
                  <a:schemeClr val="bg1"/>
                </a:solidFill>
              </a:rPr>
              <a:t>PTSD – </a:t>
            </a:r>
            <a:r>
              <a:rPr lang="en-US" sz="3600" dirty="0">
                <a:solidFill>
                  <a:schemeClr val="bg1"/>
                </a:solidFill>
              </a:rPr>
              <a:t>Post Traumatic Stress Disorder</a:t>
            </a:r>
          </a:p>
        </p:txBody>
      </p:sp>
    </p:spTree>
    <p:extLst>
      <p:ext uri="{BB962C8B-B14F-4D97-AF65-F5344CB8AC3E}">
        <p14:creationId xmlns:p14="http://schemas.microsoft.com/office/powerpoint/2010/main" val="40035215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Learn Psychology with Vishal Pandey\background for different creati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2"/>
            <a:ext cx="14706600" cy="82264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650253" y="1219199"/>
            <a:ext cx="11406094" cy="769441"/>
          </a:xfrm>
          <a:prstGeom prst="rect">
            <a:avLst/>
          </a:prstGeom>
          <a:noFill/>
        </p:spPr>
        <p:txBody>
          <a:bodyPr wrap="square" lIns="91440" tIns="45720" rIns="91440" bIns="45720">
            <a:spAutoFit/>
          </a:bodyPr>
          <a:lstStyle/>
          <a:p>
            <a:pPr algn="ctr"/>
            <a:r>
              <a:rPr lang="en-US" sz="44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Bahnschrift SemiBold" pitchFamily="34" charset="0"/>
              </a:rPr>
              <a:t>Somatic Symptom &amp; Related Disorders</a:t>
            </a:r>
          </a:p>
        </p:txBody>
      </p:sp>
      <p:sp>
        <p:nvSpPr>
          <p:cNvPr id="9" name="Rectangle 8"/>
          <p:cNvSpPr/>
          <p:nvPr/>
        </p:nvSpPr>
        <p:spPr>
          <a:xfrm>
            <a:off x="1650253" y="110805"/>
            <a:ext cx="11406094" cy="707886"/>
          </a:xfrm>
          <a:prstGeom prst="rect">
            <a:avLst/>
          </a:prstGeom>
          <a:noFill/>
        </p:spPr>
        <p:txBody>
          <a:bodyPr wrap="squar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itchFamily="34" charset="0"/>
              </a:rPr>
              <a:t>Major Psychological Disorders</a:t>
            </a:r>
          </a:p>
        </p:txBody>
      </p:sp>
      <p:sp>
        <p:nvSpPr>
          <p:cNvPr id="5" name="Content Placeholder 2"/>
          <p:cNvSpPr txBox="1">
            <a:spLocks/>
          </p:cNvSpPr>
          <p:nvPr/>
        </p:nvSpPr>
        <p:spPr>
          <a:xfrm>
            <a:off x="429491" y="2149073"/>
            <a:ext cx="13944600" cy="5674995"/>
          </a:xfrm>
          <a:prstGeom prst="rect">
            <a:avLst/>
          </a:prstGeom>
        </p:spPr>
        <p:txBody>
          <a:bodyPr vert="horz" lIns="130622" tIns="65311" rIns="130622" bIns="65311" rtlCol="0">
            <a:normAutofit/>
          </a:bodyPr>
          <a:lstStyle>
            <a:lvl1pPr marL="0" indent="0" algn="ctr" defTabSz="1306220" rtl="0" eaLnBrk="1" latinLnBrk="0" hangingPunct="1">
              <a:spcBef>
                <a:spcPct val="20000"/>
              </a:spcBef>
              <a:buFont typeface="Arial" pitchFamily="34" charset="0"/>
              <a:buNone/>
              <a:defRPr sz="4600" kern="1200">
                <a:solidFill>
                  <a:schemeClr val="tx1">
                    <a:tint val="75000"/>
                  </a:schemeClr>
                </a:solidFill>
                <a:latin typeface="+mn-lt"/>
                <a:ea typeface="+mn-ea"/>
                <a:cs typeface="+mn-cs"/>
              </a:defRPr>
            </a:lvl1pPr>
            <a:lvl2pPr marL="653110" indent="0" algn="ctr" defTabSz="1306220" rtl="0" eaLnBrk="1" latinLnBrk="0" hangingPunct="1">
              <a:spcBef>
                <a:spcPct val="20000"/>
              </a:spcBef>
              <a:buFont typeface="Arial" pitchFamily="34" charset="0"/>
              <a:buNone/>
              <a:defRPr sz="4000" kern="1200">
                <a:solidFill>
                  <a:schemeClr val="tx1">
                    <a:tint val="75000"/>
                  </a:schemeClr>
                </a:solidFill>
                <a:latin typeface="+mn-lt"/>
                <a:ea typeface="+mn-ea"/>
                <a:cs typeface="+mn-cs"/>
              </a:defRPr>
            </a:lvl2pPr>
            <a:lvl3pPr marL="1306220" indent="0" algn="ctr" defTabSz="1306220" rtl="0" eaLnBrk="1" latinLnBrk="0" hangingPunct="1">
              <a:spcBef>
                <a:spcPct val="20000"/>
              </a:spcBef>
              <a:buFont typeface="Arial" pitchFamily="34" charset="0"/>
              <a:buNone/>
              <a:defRPr sz="3400" kern="1200">
                <a:solidFill>
                  <a:schemeClr val="tx1">
                    <a:tint val="75000"/>
                  </a:schemeClr>
                </a:solidFill>
                <a:latin typeface="+mn-lt"/>
                <a:ea typeface="+mn-ea"/>
                <a:cs typeface="+mn-cs"/>
              </a:defRPr>
            </a:lvl3pPr>
            <a:lvl4pPr marL="195933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4pPr>
            <a:lvl5pPr marL="261244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5pPr>
            <a:lvl6pPr marL="326555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6pPr>
            <a:lvl7pPr marL="391866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7pPr>
            <a:lvl8pPr marL="457177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8pPr>
            <a:lvl9pPr marL="5224882"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9pPr>
          </a:lstStyle>
          <a:p>
            <a:pPr algn="l"/>
            <a:r>
              <a:rPr lang="en-US" b="1" dirty="0" smtClean="0">
                <a:solidFill>
                  <a:schemeClr val="bg1"/>
                </a:solidFill>
              </a:rPr>
              <a:t>Physical symptoms in the absence of physical disease</a:t>
            </a:r>
            <a:endParaRPr lang="en-US" b="1" dirty="0">
              <a:solidFill>
                <a:schemeClr val="bg1"/>
              </a:solidFill>
            </a:endParaRPr>
          </a:p>
          <a:p>
            <a:pPr algn="l"/>
            <a:endParaRPr lang="en-US" dirty="0" smtClean="0">
              <a:solidFill>
                <a:schemeClr val="bg1"/>
              </a:solidFill>
            </a:endParaRPr>
          </a:p>
          <a:p>
            <a:pPr algn="l"/>
            <a:r>
              <a:rPr lang="en-US" dirty="0" smtClean="0">
                <a:solidFill>
                  <a:schemeClr val="bg1"/>
                </a:solidFill>
              </a:rPr>
              <a:t>Types of Somatic Disorders:-</a:t>
            </a:r>
          </a:p>
          <a:p>
            <a:pPr marL="685800" indent="-685800" algn="l">
              <a:buFont typeface="Arial" pitchFamily="34" charset="0"/>
              <a:buChar char="•"/>
            </a:pPr>
            <a:r>
              <a:rPr lang="en-US" dirty="0" smtClean="0">
                <a:solidFill>
                  <a:schemeClr val="bg1"/>
                </a:solidFill>
              </a:rPr>
              <a:t>Somatic symptom disorder</a:t>
            </a:r>
          </a:p>
          <a:p>
            <a:pPr marL="685800" indent="-685800" algn="l">
              <a:buFont typeface="Arial" pitchFamily="34" charset="0"/>
              <a:buChar char="•"/>
            </a:pPr>
            <a:r>
              <a:rPr lang="en-US" dirty="0" smtClean="0">
                <a:solidFill>
                  <a:schemeClr val="bg1"/>
                </a:solidFill>
              </a:rPr>
              <a:t>Illness anxiety disorder</a:t>
            </a:r>
          </a:p>
          <a:p>
            <a:pPr marL="685800" indent="-685800" algn="l">
              <a:buFont typeface="Arial" pitchFamily="34" charset="0"/>
              <a:buChar char="•"/>
            </a:pPr>
            <a:r>
              <a:rPr lang="en-US" dirty="0" smtClean="0">
                <a:solidFill>
                  <a:schemeClr val="bg1"/>
                </a:solidFill>
              </a:rPr>
              <a:t>Conversion disorder</a:t>
            </a:r>
            <a:endParaRPr lang="en-US" dirty="0">
              <a:solidFill>
                <a:schemeClr val="bg1"/>
              </a:solidFill>
            </a:endParaRPr>
          </a:p>
        </p:txBody>
      </p:sp>
    </p:spTree>
    <p:extLst>
      <p:ext uri="{BB962C8B-B14F-4D97-AF65-F5344CB8AC3E}">
        <p14:creationId xmlns:p14="http://schemas.microsoft.com/office/powerpoint/2010/main" val="40035215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Learn Psychology with Vishal Pandey\background for different creati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2"/>
            <a:ext cx="14706600" cy="82264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650253" y="1111570"/>
            <a:ext cx="11406094" cy="769441"/>
          </a:xfrm>
          <a:prstGeom prst="rect">
            <a:avLst/>
          </a:prstGeom>
          <a:noFill/>
        </p:spPr>
        <p:txBody>
          <a:bodyPr wrap="square" lIns="91440" tIns="45720" rIns="91440" bIns="45720">
            <a:spAutoFit/>
          </a:bodyPr>
          <a:lstStyle/>
          <a:p>
            <a:pPr algn="ctr"/>
            <a:r>
              <a:rPr lang="en-US" sz="44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Bahnschrift SemiBold" pitchFamily="34" charset="0"/>
              </a:rPr>
              <a:t>Dissociative Disorders</a:t>
            </a:r>
          </a:p>
        </p:txBody>
      </p:sp>
      <p:sp>
        <p:nvSpPr>
          <p:cNvPr id="9" name="Rectangle 8"/>
          <p:cNvSpPr/>
          <p:nvPr/>
        </p:nvSpPr>
        <p:spPr>
          <a:xfrm>
            <a:off x="1650253" y="96966"/>
            <a:ext cx="11406094" cy="707886"/>
          </a:xfrm>
          <a:prstGeom prst="rect">
            <a:avLst/>
          </a:prstGeom>
          <a:noFill/>
        </p:spPr>
        <p:txBody>
          <a:bodyPr wrap="squar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itchFamily="34" charset="0"/>
              </a:rPr>
              <a:t>Major Psychological Disorders</a:t>
            </a:r>
          </a:p>
        </p:txBody>
      </p:sp>
      <p:sp>
        <p:nvSpPr>
          <p:cNvPr id="5" name="Content Placeholder 2"/>
          <p:cNvSpPr txBox="1">
            <a:spLocks/>
          </p:cNvSpPr>
          <p:nvPr/>
        </p:nvSpPr>
        <p:spPr>
          <a:xfrm>
            <a:off x="429491" y="2149073"/>
            <a:ext cx="13944600" cy="5674995"/>
          </a:xfrm>
          <a:prstGeom prst="rect">
            <a:avLst/>
          </a:prstGeom>
        </p:spPr>
        <p:txBody>
          <a:bodyPr vert="horz" lIns="130622" tIns="65311" rIns="130622" bIns="65311" rtlCol="0">
            <a:normAutofit lnSpcReduction="10000"/>
          </a:bodyPr>
          <a:lstStyle>
            <a:lvl1pPr marL="0" indent="0" algn="ctr" defTabSz="1306220" rtl="0" eaLnBrk="1" latinLnBrk="0" hangingPunct="1">
              <a:spcBef>
                <a:spcPct val="20000"/>
              </a:spcBef>
              <a:buFont typeface="Arial" pitchFamily="34" charset="0"/>
              <a:buNone/>
              <a:defRPr sz="4600" kern="1200">
                <a:solidFill>
                  <a:schemeClr val="tx1">
                    <a:tint val="75000"/>
                  </a:schemeClr>
                </a:solidFill>
                <a:latin typeface="+mn-lt"/>
                <a:ea typeface="+mn-ea"/>
                <a:cs typeface="+mn-cs"/>
              </a:defRPr>
            </a:lvl1pPr>
            <a:lvl2pPr marL="653110" indent="0" algn="ctr" defTabSz="1306220" rtl="0" eaLnBrk="1" latinLnBrk="0" hangingPunct="1">
              <a:spcBef>
                <a:spcPct val="20000"/>
              </a:spcBef>
              <a:buFont typeface="Arial" pitchFamily="34" charset="0"/>
              <a:buNone/>
              <a:defRPr sz="4000" kern="1200">
                <a:solidFill>
                  <a:schemeClr val="tx1">
                    <a:tint val="75000"/>
                  </a:schemeClr>
                </a:solidFill>
                <a:latin typeface="+mn-lt"/>
                <a:ea typeface="+mn-ea"/>
                <a:cs typeface="+mn-cs"/>
              </a:defRPr>
            </a:lvl2pPr>
            <a:lvl3pPr marL="1306220" indent="0" algn="ctr" defTabSz="1306220" rtl="0" eaLnBrk="1" latinLnBrk="0" hangingPunct="1">
              <a:spcBef>
                <a:spcPct val="20000"/>
              </a:spcBef>
              <a:buFont typeface="Arial" pitchFamily="34" charset="0"/>
              <a:buNone/>
              <a:defRPr sz="3400" kern="1200">
                <a:solidFill>
                  <a:schemeClr val="tx1">
                    <a:tint val="75000"/>
                  </a:schemeClr>
                </a:solidFill>
                <a:latin typeface="+mn-lt"/>
                <a:ea typeface="+mn-ea"/>
                <a:cs typeface="+mn-cs"/>
              </a:defRPr>
            </a:lvl3pPr>
            <a:lvl4pPr marL="195933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4pPr>
            <a:lvl5pPr marL="261244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5pPr>
            <a:lvl6pPr marL="326555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6pPr>
            <a:lvl7pPr marL="391866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7pPr>
            <a:lvl8pPr marL="457177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8pPr>
            <a:lvl9pPr marL="5224882"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9pPr>
          </a:lstStyle>
          <a:p>
            <a:pPr algn="l"/>
            <a:r>
              <a:rPr lang="en-US" dirty="0">
                <a:solidFill>
                  <a:schemeClr val="bg1"/>
                </a:solidFill>
              </a:rPr>
              <a:t>Dissociation is severance of the connections between ideas &amp; emotions. </a:t>
            </a:r>
          </a:p>
          <a:p>
            <a:pPr algn="l"/>
            <a:endParaRPr lang="en-US" dirty="0" smtClean="0">
              <a:solidFill>
                <a:schemeClr val="bg1"/>
              </a:solidFill>
            </a:endParaRPr>
          </a:p>
          <a:p>
            <a:pPr algn="l"/>
            <a:r>
              <a:rPr lang="en-US" dirty="0" smtClean="0">
                <a:solidFill>
                  <a:schemeClr val="bg1"/>
                </a:solidFill>
              </a:rPr>
              <a:t>Types of Dissociative Disorders:-</a:t>
            </a:r>
          </a:p>
          <a:p>
            <a:pPr marL="685800" indent="-685800" algn="l">
              <a:buFont typeface="Arial" pitchFamily="34" charset="0"/>
              <a:buChar char="•"/>
            </a:pPr>
            <a:r>
              <a:rPr lang="en-US" dirty="0">
                <a:solidFill>
                  <a:schemeClr val="bg1"/>
                </a:solidFill>
              </a:rPr>
              <a:t>Dissociative </a:t>
            </a:r>
            <a:r>
              <a:rPr lang="en-US" dirty="0" smtClean="0">
                <a:solidFill>
                  <a:schemeClr val="bg1"/>
                </a:solidFill>
              </a:rPr>
              <a:t>amnesia – selective memory loss, Fugue</a:t>
            </a:r>
          </a:p>
          <a:p>
            <a:pPr marL="685800" indent="-685800" algn="l">
              <a:buFont typeface="Arial" pitchFamily="34" charset="0"/>
              <a:buChar char="•"/>
            </a:pPr>
            <a:r>
              <a:rPr lang="en-US" dirty="0">
                <a:solidFill>
                  <a:schemeClr val="bg1"/>
                </a:solidFill>
              </a:rPr>
              <a:t>Dissociative </a:t>
            </a:r>
            <a:r>
              <a:rPr lang="en-US" dirty="0" smtClean="0">
                <a:solidFill>
                  <a:schemeClr val="bg1"/>
                </a:solidFill>
              </a:rPr>
              <a:t>identity disorder - MPD</a:t>
            </a:r>
          </a:p>
          <a:p>
            <a:pPr marL="685800" indent="-685800" algn="l">
              <a:buFont typeface="Arial" pitchFamily="34" charset="0"/>
              <a:buChar char="•"/>
            </a:pPr>
            <a:r>
              <a:rPr lang="en-US" dirty="0" err="1" smtClean="0">
                <a:solidFill>
                  <a:schemeClr val="bg1"/>
                </a:solidFill>
              </a:rPr>
              <a:t>Depersonalisation</a:t>
            </a:r>
            <a:r>
              <a:rPr lang="en-US" dirty="0" smtClean="0">
                <a:solidFill>
                  <a:schemeClr val="bg1"/>
                </a:solidFill>
              </a:rPr>
              <a:t>/</a:t>
            </a:r>
            <a:r>
              <a:rPr lang="en-US" dirty="0" err="1" smtClean="0">
                <a:solidFill>
                  <a:schemeClr val="bg1"/>
                </a:solidFill>
              </a:rPr>
              <a:t>Derealisation</a:t>
            </a:r>
            <a:r>
              <a:rPr lang="en-US" dirty="0" smtClean="0">
                <a:solidFill>
                  <a:schemeClr val="bg1"/>
                </a:solidFill>
              </a:rPr>
              <a:t> disorder</a:t>
            </a:r>
            <a:endParaRPr lang="en-US" dirty="0">
              <a:solidFill>
                <a:schemeClr val="bg1"/>
              </a:solidFill>
            </a:endParaRPr>
          </a:p>
        </p:txBody>
      </p:sp>
    </p:spTree>
    <p:extLst>
      <p:ext uri="{BB962C8B-B14F-4D97-AF65-F5344CB8AC3E}">
        <p14:creationId xmlns:p14="http://schemas.microsoft.com/office/powerpoint/2010/main" val="40035215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D:\Learn Psychology with Vishal Pandey\background for different creati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2"/>
            <a:ext cx="14706600" cy="822648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083365" y="2133600"/>
            <a:ext cx="11406094" cy="923330"/>
          </a:xfrm>
          <a:prstGeom prst="rect">
            <a:avLst/>
          </a:prstGeom>
          <a:noFill/>
        </p:spPr>
        <p:txBody>
          <a:bodyPr wrap="square" lIns="91440" tIns="45720" rIns="91440" bIns="45720">
            <a:spAutoFit/>
          </a:bodyPr>
          <a:lstStyle/>
          <a:p>
            <a:pPr algn="ct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itchFamily="34" charset="0"/>
              </a:rPr>
              <a:t>1.</a:t>
            </a: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itchFamily="34" charset="0"/>
              </a:rPr>
              <a:t> </a:t>
            </a: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itchFamily="34" charset="0"/>
              </a:rPr>
              <a:t>What is Psychological Disorder?</a:t>
            </a:r>
          </a:p>
        </p:txBody>
      </p:sp>
      <p:sp>
        <p:nvSpPr>
          <p:cNvPr id="4" name="Rectangle 3"/>
          <p:cNvSpPr/>
          <p:nvPr/>
        </p:nvSpPr>
        <p:spPr>
          <a:xfrm>
            <a:off x="533400" y="3449782"/>
            <a:ext cx="13318435" cy="2985433"/>
          </a:xfrm>
          <a:prstGeom prst="rect">
            <a:avLst/>
          </a:prstGeom>
          <a:noFill/>
        </p:spPr>
        <p:txBody>
          <a:bodyPr wrap="square" lIns="91440" tIns="45720" rIns="91440" bIns="45720">
            <a:spAutoFit/>
          </a:bodyPr>
          <a:lstStyle/>
          <a:p>
            <a:pPr algn="ct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itchFamily="34" charset="0"/>
              </a:rPr>
              <a:t>2. Features of Psychological Disorder</a:t>
            </a:r>
          </a:p>
          <a:p>
            <a:pPr marL="3298241" lvl="4" indent="-685800">
              <a:buFont typeface="Arial" pitchFamily="34" charset="0"/>
              <a:buChar char="•"/>
            </a:pPr>
            <a:r>
              <a:rPr lang="en-US" sz="3600" dirty="0" smtClean="0">
                <a:solidFill>
                  <a:schemeClr val="bg1"/>
                </a:solidFill>
              </a:rPr>
              <a:t>Deviant  - different, extreme, unusual, bizarre</a:t>
            </a:r>
            <a:endParaRPr lang="en-US" sz="3600" dirty="0">
              <a:solidFill>
                <a:schemeClr val="bg1"/>
              </a:solidFill>
            </a:endParaRPr>
          </a:p>
          <a:p>
            <a:pPr marL="3298241" lvl="4" indent="-685800">
              <a:buFont typeface="Arial" pitchFamily="34" charset="0"/>
              <a:buChar char="•"/>
            </a:pPr>
            <a:r>
              <a:rPr lang="en-US" sz="3600" dirty="0" smtClean="0">
                <a:solidFill>
                  <a:schemeClr val="bg1"/>
                </a:solidFill>
              </a:rPr>
              <a:t>Distressing – unpleasant and upsetting to anyone</a:t>
            </a:r>
            <a:endParaRPr lang="en-US" sz="3600" dirty="0">
              <a:solidFill>
                <a:schemeClr val="bg1"/>
              </a:solidFill>
            </a:endParaRPr>
          </a:p>
          <a:p>
            <a:pPr marL="3298241" lvl="4" indent="-685800">
              <a:buFont typeface="Arial" pitchFamily="34" charset="0"/>
              <a:buChar char="•"/>
            </a:pPr>
            <a:r>
              <a:rPr lang="en-US" sz="3600" dirty="0">
                <a:solidFill>
                  <a:schemeClr val="bg1"/>
                </a:solidFill>
              </a:rPr>
              <a:t>Dysfunctional – </a:t>
            </a:r>
            <a:r>
              <a:rPr lang="en-US" sz="3600" dirty="0" smtClean="0">
                <a:solidFill>
                  <a:schemeClr val="bg1"/>
                </a:solidFill>
              </a:rPr>
              <a:t>Interfering in daily activities</a:t>
            </a:r>
            <a:endParaRPr lang="en-US" sz="3600" dirty="0">
              <a:solidFill>
                <a:schemeClr val="bg1"/>
              </a:solidFill>
            </a:endParaRPr>
          </a:p>
          <a:p>
            <a:pPr marL="3298241" lvl="4" indent="-685800">
              <a:buFont typeface="Arial" pitchFamily="34" charset="0"/>
              <a:buChar char="•"/>
            </a:pPr>
            <a:r>
              <a:rPr lang="en-US" sz="3600" dirty="0" smtClean="0">
                <a:solidFill>
                  <a:schemeClr val="bg1"/>
                </a:solidFill>
              </a:rPr>
              <a:t>Dangerous – to self &amp; others</a:t>
            </a:r>
            <a:endParaRPr lang="en-US" sz="3600" dirty="0">
              <a:solidFill>
                <a:schemeClr val="bg1"/>
              </a:solidFill>
            </a:endParaRPr>
          </a:p>
        </p:txBody>
      </p:sp>
      <p:sp>
        <p:nvSpPr>
          <p:cNvPr id="5" name="Rectangle 4"/>
          <p:cNvSpPr/>
          <p:nvPr/>
        </p:nvSpPr>
        <p:spPr>
          <a:xfrm>
            <a:off x="1320248" y="533400"/>
            <a:ext cx="11406094" cy="769441"/>
          </a:xfrm>
          <a:prstGeom prst="rect">
            <a:avLst/>
          </a:prstGeom>
          <a:noFill/>
        </p:spPr>
        <p:txBody>
          <a:bodyPr wrap="square" lIns="91440" tIns="45720" rIns="91440" bIns="45720">
            <a:spAutoFit/>
          </a:bodyPr>
          <a:lstStyle/>
          <a:p>
            <a:pPr algn="ctr"/>
            <a:r>
              <a:rPr lang="en-U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itchFamily="34" charset="0"/>
              </a:rPr>
              <a:t> Abnormality &amp; Psychological Disorders</a:t>
            </a:r>
          </a:p>
        </p:txBody>
      </p:sp>
    </p:spTree>
    <p:extLst>
      <p:ext uri="{BB962C8B-B14F-4D97-AF65-F5344CB8AC3E}">
        <p14:creationId xmlns:p14="http://schemas.microsoft.com/office/powerpoint/2010/main" val="337301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Learn Psychology with Vishal Pandey\background for different creati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2"/>
            <a:ext cx="14706600" cy="82264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650253" y="990600"/>
            <a:ext cx="11406094" cy="769441"/>
          </a:xfrm>
          <a:prstGeom prst="rect">
            <a:avLst/>
          </a:prstGeom>
          <a:noFill/>
        </p:spPr>
        <p:txBody>
          <a:bodyPr wrap="square" lIns="91440" tIns="45720" rIns="91440" bIns="45720">
            <a:spAutoFit/>
          </a:bodyPr>
          <a:lstStyle/>
          <a:p>
            <a:pPr algn="ctr"/>
            <a:r>
              <a:rPr lang="en-US" sz="44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Bahnschrift SemiBold" pitchFamily="34" charset="0"/>
              </a:rPr>
              <a:t>Depressive Disorders</a:t>
            </a:r>
          </a:p>
        </p:txBody>
      </p:sp>
      <p:sp>
        <p:nvSpPr>
          <p:cNvPr id="9" name="Rectangle 8"/>
          <p:cNvSpPr/>
          <p:nvPr/>
        </p:nvSpPr>
        <p:spPr>
          <a:xfrm>
            <a:off x="1650253" y="124659"/>
            <a:ext cx="11406094" cy="707886"/>
          </a:xfrm>
          <a:prstGeom prst="rect">
            <a:avLst/>
          </a:prstGeom>
          <a:noFill/>
        </p:spPr>
        <p:txBody>
          <a:bodyPr wrap="squar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itchFamily="34" charset="0"/>
              </a:rPr>
              <a:t>Major Psychological Disorders</a:t>
            </a:r>
          </a:p>
        </p:txBody>
      </p:sp>
      <p:sp>
        <p:nvSpPr>
          <p:cNvPr id="5" name="Content Placeholder 2"/>
          <p:cNvSpPr txBox="1">
            <a:spLocks/>
          </p:cNvSpPr>
          <p:nvPr/>
        </p:nvSpPr>
        <p:spPr>
          <a:xfrm>
            <a:off x="429491" y="2149073"/>
            <a:ext cx="13944600" cy="5674995"/>
          </a:xfrm>
          <a:prstGeom prst="rect">
            <a:avLst/>
          </a:prstGeom>
        </p:spPr>
        <p:txBody>
          <a:bodyPr vert="horz" lIns="130622" tIns="65311" rIns="130622" bIns="65311" rtlCol="0">
            <a:normAutofit fontScale="77500" lnSpcReduction="20000"/>
          </a:bodyPr>
          <a:lstStyle>
            <a:lvl1pPr marL="0" indent="0" algn="ctr" defTabSz="1306220" rtl="0" eaLnBrk="1" latinLnBrk="0" hangingPunct="1">
              <a:spcBef>
                <a:spcPct val="20000"/>
              </a:spcBef>
              <a:buFont typeface="Arial" pitchFamily="34" charset="0"/>
              <a:buNone/>
              <a:defRPr sz="4600" kern="1200">
                <a:solidFill>
                  <a:schemeClr val="tx1">
                    <a:tint val="75000"/>
                  </a:schemeClr>
                </a:solidFill>
                <a:latin typeface="+mn-lt"/>
                <a:ea typeface="+mn-ea"/>
                <a:cs typeface="+mn-cs"/>
              </a:defRPr>
            </a:lvl1pPr>
            <a:lvl2pPr marL="653110" indent="0" algn="ctr" defTabSz="1306220" rtl="0" eaLnBrk="1" latinLnBrk="0" hangingPunct="1">
              <a:spcBef>
                <a:spcPct val="20000"/>
              </a:spcBef>
              <a:buFont typeface="Arial" pitchFamily="34" charset="0"/>
              <a:buNone/>
              <a:defRPr sz="4000" kern="1200">
                <a:solidFill>
                  <a:schemeClr val="tx1">
                    <a:tint val="75000"/>
                  </a:schemeClr>
                </a:solidFill>
                <a:latin typeface="+mn-lt"/>
                <a:ea typeface="+mn-ea"/>
                <a:cs typeface="+mn-cs"/>
              </a:defRPr>
            </a:lvl2pPr>
            <a:lvl3pPr marL="1306220" indent="0" algn="ctr" defTabSz="1306220" rtl="0" eaLnBrk="1" latinLnBrk="0" hangingPunct="1">
              <a:spcBef>
                <a:spcPct val="20000"/>
              </a:spcBef>
              <a:buFont typeface="Arial" pitchFamily="34" charset="0"/>
              <a:buNone/>
              <a:defRPr sz="3400" kern="1200">
                <a:solidFill>
                  <a:schemeClr val="tx1">
                    <a:tint val="75000"/>
                  </a:schemeClr>
                </a:solidFill>
                <a:latin typeface="+mn-lt"/>
                <a:ea typeface="+mn-ea"/>
                <a:cs typeface="+mn-cs"/>
              </a:defRPr>
            </a:lvl3pPr>
            <a:lvl4pPr marL="195933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4pPr>
            <a:lvl5pPr marL="261244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5pPr>
            <a:lvl6pPr marL="326555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6pPr>
            <a:lvl7pPr marL="391866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7pPr>
            <a:lvl8pPr marL="457177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8pPr>
            <a:lvl9pPr marL="5224882"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9pPr>
          </a:lstStyle>
          <a:p>
            <a:pPr algn="l"/>
            <a:r>
              <a:rPr lang="en-US" dirty="0" smtClean="0">
                <a:solidFill>
                  <a:schemeClr val="bg1"/>
                </a:solidFill>
              </a:rPr>
              <a:t>MDD – Major Depressive Disorder is a period of depressed mood and loss of interest or pleasure in most activities. Other symptoms are change in body weight, constant sleep problems, tiredness, inability to think clearly, agitation, thoughts of death &amp; suicide. Excessive guilt or feelings of worthlessness.</a:t>
            </a:r>
            <a:endParaRPr lang="en-US" dirty="0">
              <a:solidFill>
                <a:schemeClr val="bg1"/>
              </a:solidFill>
            </a:endParaRPr>
          </a:p>
          <a:p>
            <a:pPr algn="l"/>
            <a:endParaRPr lang="en-US" dirty="0" smtClean="0">
              <a:solidFill>
                <a:schemeClr val="bg1"/>
              </a:solidFill>
            </a:endParaRPr>
          </a:p>
          <a:p>
            <a:pPr algn="l"/>
            <a:r>
              <a:rPr lang="en-US" dirty="0" smtClean="0">
                <a:solidFill>
                  <a:schemeClr val="bg1"/>
                </a:solidFill>
              </a:rPr>
              <a:t>Factors of Depression:</a:t>
            </a:r>
          </a:p>
          <a:p>
            <a:pPr marL="914400" indent="-914400" algn="l">
              <a:buAutoNum type="arabicPeriod"/>
            </a:pPr>
            <a:r>
              <a:rPr lang="en-US" dirty="0" smtClean="0">
                <a:solidFill>
                  <a:schemeClr val="bg1"/>
                </a:solidFill>
              </a:rPr>
              <a:t>Genetic</a:t>
            </a:r>
          </a:p>
          <a:p>
            <a:pPr marL="914400" indent="-914400" algn="l">
              <a:buAutoNum type="arabicPeriod"/>
            </a:pPr>
            <a:r>
              <a:rPr lang="en-US" dirty="0" smtClean="0">
                <a:solidFill>
                  <a:schemeClr val="bg1"/>
                </a:solidFill>
              </a:rPr>
              <a:t>Age – women during young adulthood, man during middle age.</a:t>
            </a:r>
          </a:p>
          <a:p>
            <a:pPr marL="914400" indent="-914400" algn="l">
              <a:buAutoNum type="arabicPeriod"/>
            </a:pPr>
            <a:r>
              <a:rPr lang="en-US" dirty="0" smtClean="0">
                <a:solidFill>
                  <a:schemeClr val="bg1"/>
                </a:solidFill>
              </a:rPr>
              <a:t>Gender</a:t>
            </a:r>
          </a:p>
          <a:p>
            <a:pPr marL="914400" indent="-914400" algn="l">
              <a:buAutoNum type="arabicPeriod"/>
            </a:pPr>
            <a:r>
              <a:rPr lang="en-US" dirty="0" smtClean="0">
                <a:solidFill>
                  <a:schemeClr val="bg1"/>
                </a:solidFill>
              </a:rPr>
              <a:t>Negative life events &amp; lack of social support</a:t>
            </a:r>
          </a:p>
          <a:p>
            <a:pPr marL="914400" indent="-914400" algn="l">
              <a:buAutoNum type="arabicPeriod"/>
            </a:pPr>
            <a:endParaRPr lang="en-US" dirty="0">
              <a:solidFill>
                <a:schemeClr val="bg1"/>
              </a:solidFill>
            </a:endParaRPr>
          </a:p>
        </p:txBody>
      </p:sp>
    </p:spTree>
    <p:extLst>
      <p:ext uri="{BB962C8B-B14F-4D97-AF65-F5344CB8AC3E}">
        <p14:creationId xmlns:p14="http://schemas.microsoft.com/office/powerpoint/2010/main" val="40035215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Learn Psychology with Vishal Pandey\background for different creati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2"/>
            <a:ext cx="14706600" cy="82264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650253" y="990600"/>
            <a:ext cx="11406094" cy="769441"/>
          </a:xfrm>
          <a:prstGeom prst="rect">
            <a:avLst/>
          </a:prstGeom>
          <a:noFill/>
        </p:spPr>
        <p:txBody>
          <a:bodyPr wrap="square" lIns="91440" tIns="45720" rIns="91440" bIns="45720">
            <a:spAutoFit/>
          </a:bodyPr>
          <a:lstStyle/>
          <a:p>
            <a:pPr algn="ctr"/>
            <a:r>
              <a:rPr lang="en-US" sz="4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Bahnschrift SemiBold" pitchFamily="34" charset="0"/>
              </a:rPr>
              <a:t>Practice Questions</a:t>
            </a:r>
            <a:endParaRPr lang="en-US" sz="44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Bahnschrift SemiBold" pitchFamily="34" charset="0"/>
            </a:endParaRPr>
          </a:p>
        </p:txBody>
      </p:sp>
      <p:sp>
        <p:nvSpPr>
          <p:cNvPr id="9" name="Rectangle 8"/>
          <p:cNvSpPr/>
          <p:nvPr/>
        </p:nvSpPr>
        <p:spPr>
          <a:xfrm>
            <a:off x="1650253" y="124659"/>
            <a:ext cx="11406094" cy="707886"/>
          </a:xfrm>
          <a:prstGeom prst="rect">
            <a:avLst/>
          </a:prstGeom>
          <a:noFill/>
        </p:spPr>
        <p:txBody>
          <a:bodyPr wrap="squar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itchFamily="34" charset="0"/>
              </a:rPr>
              <a:t>Major Psychological Disorders</a:t>
            </a:r>
          </a:p>
        </p:txBody>
      </p:sp>
      <p:sp>
        <p:nvSpPr>
          <p:cNvPr id="5" name="Content Placeholder 2"/>
          <p:cNvSpPr txBox="1">
            <a:spLocks/>
          </p:cNvSpPr>
          <p:nvPr/>
        </p:nvSpPr>
        <p:spPr>
          <a:xfrm>
            <a:off x="429491" y="2149073"/>
            <a:ext cx="13944600" cy="5674995"/>
          </a:xfrm>
          <a:prstGeom prst="rect">
            <a:avLst/>
          </a:prstGeom>
        </p:spPr>
        <p:txBody>
          <a:bodyPr vert="horz" lIns="130622" tIns="65311" rIns="130622" bIns="65311" rtlCol="0">
            <a:normAutofit/>
          </a:bodyPr>
          <a:lstStyle>
            <a:lvl1pPr marL="0" indent="0" algn="ctr" defTabSz="1306220" rtl="0" eaLnBrk="1" latinLnBrk="0" hangingPunct="1">
              <a:spcBef>
                <a:spcPct val="20000"/>
              </a:spcBef>
              <a:buFont typeface="Arial" pitchFamily="34" charset="0"/>
              <a:buNone/>
              <a:defRPr sz="4600" kern="1200">
                <a:solidFill>
                  <a:schemeClr val="tx1">
                    <a:tint val="75000"/>
                  </a:schemeClr>
                </a:solidFill>
                <a:latin typeface="+mn-lt"/>
                <a:ea typeface="+mn-ea"/>
                <a:cs typeface="+mn-cs"/>
              </a:defRPr>
            </a:lvl1pPr>
            <a:lvl2pPr marL="653110" indent="0" algn="ctr" defTabSz="1306220" rtl="0" eaLnBrk="1" latinLnBrk="0" hangingPunct="1">
              <a:spcBef>
                <a:spcPct val="20000"/>
              </a:spcBef>
              <a:buFont typeface="Arial" pitchFamily="34" charset="0"/>
              <a:buNone/>
              <a:defRPr sz="4000" kern="1200">
                <a:solidFill>
                  <a:schemeClr val="tx1">
                    <a:tint val="75000"/>
                  </a:schemeClr>
                </a:solidFill>
                <a:latin typeface="+mn-lt"/>
                <a:ea typeface="+mn-ea"/>
                <a:cs typeface="+mn-cs"/>
              </a:defRPr>
            </a:lvl2pPr>
            <a:lvl3pPr marL="1306220" indent="0" algn="ctr" defTabSz="1306220" rtl="0" eaLnBrk="1" latinLnBrk="0" hangingPunct="1">
              <a:spcBef>
                <a:spcPct val="20000"/>
              </a:spcBef>
              <a:buFont typeface="Arial" pitchFamily="34" charset="0"/>
              <a:buNone/>
              <a:defRPr sz="3400" kern="1200">
                <a:solidFill>
                  <a:schemeClr val="tx1">
                    <a:tint val="75000"/>
                  </a:schemeClr>
                </a:solidFill>
                <a:latin typeface="+mn-lt"/>
                <a:ea typeface="+mn-ea"/>
                <a:cs typeface="+mn-cs"/>
              </a:defRPr>
            </a:lvl3pPr>
            <a:lvl4pPr marL="195933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4pPr>
            <a:lvl5pPr marL="261244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5pPr>
            <a:lvl6pPr marL="326555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6pPr>
            <a:lvl7pPr marL="391866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7pPr>
            <a:lvl8pPr marL="457177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8pPr>
            <a:lvl9pPr marL="5224882"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9pPr>
          </a:lstStyle>
          <a:p>
            <a:pPr marL="914400" indent="-914400" algn="l">
              <a:buAutoNum type="arabicPeriod"/>
            </a:pPr>
            <a:endParaRPr lang="en-US" dirty="0">
              <a:solidFill>
                <a:schemeClr val="bg1"/>
              </a:solidFill>
            </a:endParaRPr>
          </a:p>
        </p:txBody>
      </p:sp>
      <p:sp>
        <p:nvSpPr>
          <p:cNvPr id="6" name="Content Placeholder 2"/>
          <p:cNvSpPr txBox="1">
            <a:spLocks/>
          </p:cNvSpPr>
          <p:nvPr/>
        </p:nvSpPr>
        <p:spPr>
          <a:xfrm>
            <a:off x="581891" y="2301473"/>
            <a:ext cx="13944600" cy="5674995"/>
          </a:xfrm>
          <a:prstGeom prst="rect">
            <a:avLst/>
          </a:prstGeom>
        </p:spPr>
        <p:txBody>
          <a:bodyPr vert="horz" lIns="130622" tIns="65311" rIns="130622" bIns="65311" rtlCol="0">
            <a:normAutofit fontScale="85000" lnSpcReduction="20000"/>
          </a:bodyPr>
          <a:lstStyle>
            <a:lvl1pPr marL="0" indent="0" algn="ctr" defTabSz="1306220" rtl="0" eaLnBrk="1" latinLnBrk="0" hangingPunct="1">
              <a:spcBef>
                <a:spcPct val="20000"/>
              </a:spcBef>
              <a:buFont typeface="Arial" pitchFamily="34" charset="0"/>
              <a:buNone/>
              <a:defRPr sz="4600" kern="1200">
                <a:solidFill>
                  <a:schemeClr val="tx1">
                    <a:tint val="75000"/>
                  </a:schemeClr>
                </a:solidFill>
                <a:latin typeface="+mn-lt"/>
                <a:ea typeface="+mn-ea"/>
                <a:cs typeface="+mn-cs"/>
              </a:defRPr>
            </a:lvl1pPr>
            <a:lvl2pPr marL="653110" indent="0" algn="ctr" defTabSz="1306220" rtl="0" eaLnBrk="1" latinLnBrk="0" hangingPunct="1">
              <a:spcBef>
                <a:spcPct val="20000"/>
              </a:spcBef>
              <a:buFont typeface="Arial" pitchFamily="34" charset="0"/>
              <a:buNone/>
              <a:defRPr sz="4000" kern="1200">
                <a:solidFill>
                  <a:schemeClr val="tx1">
                    <a:tint val="75000"/>
                  </a:schemeClr>
                </a:solidFill>
                <a:latin typeface="+mn-lt"/>
                <a:ea typeface="+mn-ea"/>
                <a:cs typeface="+mn-cs"/>
              </a:defRPr>
            </a:lvl2pPr>
            <a:lvl3pPr marL="1306220" indent="0" algn="ctr" defTabSz="1306220" rtl="0" eaLnBrk="1" latinLnBrk="0" hangingPunct="1">
              <a:spcBef>
                <a:spcPct val="20000"/>
              </a:spcBef>
              <a:buFont typeface="Arial" pitchFamily="34" charset="0"/>
              <a:buNone/>
              <a:defRPr sz="3400" kern="1200">
                <a:solidFill>
                  <a:schemeClr val="tx1">
                    <a:tint val="75000"/>
                  </a:schemeClr>
                </a:solidFill>
                <a:latin typeface="+mn-lt"/>
                <a:ea typeface="+mn-ea"/>
                <a:cs typeface="+mn-cs"/>
              </a:defRPr>
            </a:lvl3pPr>
            <a:lvl4pPr marL="195933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4pPr>
            <a:lvl5pPr marL="261244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5pPr>
            <a:lvl6pPr marL="326555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6pPr>
            <a:lvl7pPr marL="391866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7pPr>
            <a:lvl8pPr marL="457177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8pPr>
            <a:lvl9pPr marL="5224882"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9pPr>
          </a:lstStyle>
          <a:p>
            <a:pPr algn="l"/>
            <a:r>
              <a:rPr lang="en-US" dirty="0" smtClean="0">
                <a:solidFill>
                  <a:schemeClr val="bg1"/>
                </a:solidFill>
              </a:rPr>
              <a:t>Q. What </a:t>
            </a:r>
            <a:r>
              <a:rPr lang="en-US" dirty="0">
                <a:solidFill>
                  <a:schemeClr val="bg1"/>
                </a:solidFill>
              </a:rPr>
              <a:t>are the major symptoms of Depression? How is it different from mania</a:t>
            </a:r>
            <a:r>
              <a:rPr lang="en-US" dirty="0" smtClean="0">
                <a:solidFill>
                  <a:schemeClr val="bg1"/>
                </a:solidFill>
              </a:rPr>
              <a:t>?</a:t>
            </a:r>
          </a:p>
          <a:p>
            <a:pPr algn="l"/>
            <a:r>
              <a:rPr lang="en-US" dirty="0" smtClean="0">
                <a:solidFill>
                  <a:schemeClr val="bg1"/>
                </a:solidFill>
              </a:rPr>
              <a:t>Q. </a:t>
            </a:r>
            <a:r>
              <a:rPr lang="en-US" dirty="0">
                <a:solidFill>
                  <a:schemeClr val="bg1"/>
                </a:solidFill>
              </a:rPr>
              <a:t>What do you mean by dissociative disorders? </a:t>
            </a:r>
          </a:p>
          <a:p>
            <a:pPr algn="l"/>
            <a:r>
              <a:rPr lang="en-US" dirty="0" smtClean="0">
                <a:solidFill>
                  <a:schemeClr val="bg1"/>
                </a:solidFill>
              </a:rPr>
              <a:t>Q. </a:t>
            </a:r>
            <a:r>
              <a:rPr lang="en-US" dirty="0">
                <a:solidFill>
                  <a:schemeClr val="bg1"/>
                </a:solidFill>
              </a:rPr>
              <a:t>Explain Separation Anxiety Disorder. </a:t>
            </a:r>
            <a:endParaRPr lang="en-US" dirty="0" smtClean="0">
              <a:solidFill>
                <a:schemeClr val="bg1"/>
              </a:solidFill>
            </a:endParaRPr>
          </a:p>
          <a:p>
            <a:pPr algn="l"/>
            <a:r>
              <a:rPr lang="en-US" dirty="0" smtClean="0">
                <a:solidFill>
                  <a:schemeClr val="bg1"/>
                </a:solidFill>
              </a:rPr>
              <a:t>Q. </a:t>
            </a:r>
            <a:r>
              <a:rPr lang="en-US" dirty="0">
                <a:solidFill>
                  <a:schemeClr val="bg1"/>
                </a:solidFill>
              </a:rPr>
              <a:t>What do you mean by social phobia? </a:t>
            </a:r>
          </a:p>
          <a:p>
            <a:pPr algn="l"/>
            <a:r>
              <a:rPr lang="en-US" dirty="0" smtClean="0">
                <a:solidFill>
                  <a:schemeClr val="bg1"/>
                </a:solidFill>
              </a:rPr>
              <a:t>Q. </a:t>
            </a:r>
            <a:r>
              <a:rPr lang="en-US" dirty="0">
                <a:solidFill>
                  <a:schemeClr val="bg1"/>
                </a:solidFill>
              </a:rPr>
              <a:t>Write any 4 symptoms of panic disorder. </a:t>
            </a:r>
          </a:p>
          <a:p>
            <a:pPr algn="l"/>
            <a:r>
              <a:rPr lang="en-US" dirty="0" smtClean="0">
                <a:solidFill>
                  <a:schemeClr val="bg1"/>
                </a:solidFill>
              </a:rPr>
              <a:t>Q. </a:t>
            </a:r>
            <a:r>
              <a:rPr lang="en-US" dirty="0">
                <a:solidFill>
                  <a:schemeClr val="bg1"/>
                </a:solidFill>
              </a:rPr>
              <a:t>What do you mean by compulsive behaviour? </a:t>
            </a:r>
          </a:p>
          <a:p>
            <a:pPr algn="l"/>
            <a:r>
              <a:rPr lang="en-US" dirty="0" smtClean="0">
                <a:solidFill>
                  <a:schemeClr val="bg1"/>
                </a:solidFill>
              </a:rPr>
              <a:t>Q. </a:t>
            </a:r>
            <a:r>
              <a:rPr lang="en-US" dirty="0">
                <a:solidFill>
                  <a:schemeClr val="bg1"/>
                </a:solidFill>
              </a:rPr>
              <a:t>Write any 3 symptoms of illness anxiety disorder. </a:t>
            </a:r>
          </a:p>
          <a:p>
            <a:pPr algn="l"/>
            <a:r>
              <a:rPr lang="en-US" dirty="0" smtClean="0">
                <a:solidFill>
                  <a:schemeClr val="bg1"/>
                </a:solidFill>
              </a:rPr>
              <a:t>Q. </a:t>
            </a:r>
            <a:r>
              <a:rPr lang="en-US" dirty="0">
                <a:solidFill>
                  <a:schemeClr val="bg1"/>
                </a:solidFill>
              </a:rPr>
              <a:t>What is dissociative amnesia? </a:t>
            </a:r>
          </a:p>
          <a:p>
            <a:pPr algn="l"/>
            <a:endParaRPr lang="en-US" dirty="0">
              <a:solidFill>
                <a:schemeClr val="bg1"/>
              </a:solidFill>
            </a:endParaRPr>
          </a:p>
        </p:txBody>
      </p:sp>
    </p:spTree>
    <p:extLst>
      <p:ext uri="{BB962C8B-B14F-4D97-AF65-F5344CB8AC3E}">
        <p14:creationId xmlns:p14="http://schemas.microsoft.com/office/powerpoint/2010/main" val="23408215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fade">
                                      <p:cBhvr>
                                        <p:cTn id="4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Learn Psychology with Vishal Pandey\background for different creati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2"/>
            <a:ext cx="14706600" cy="82264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03852" y="928255"/>
            <a:ext cx="11406094" cy="769441"/>
          </a:xfrm>
          <a:prstGeom prst="rect">
            <a:avLst/>
          </a:prstGeom>
          <a:noFill/>
        </p:spPr>
        <p:txBody>
          <a:bodyPr wrap="square" lIns="91440" tIns="45720" rIns="91440" bIns="45720">
            <a:spAutoFit/>
          </a:bodyPr>
          <a:lstStyle/>
          <a:p>
            <a:pPr algn="ctr"/>
            <a:r>
              <a:rPr lang="en-US" sz="44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Bahnschrift SemiBold" pitchFamily="34" charset="0"/>
              </a:rPr>
              <a:t>Bipolar &amp; Related Disorders</a:t>
            </a:r>
          </a:p>
        </p:txBody>
      </p:sp>
      <p:sp>
        <p:nvSpPr>
          <p:cNvPr id="9" name="Rectangle 8"/>
          <p:cNvSpPr/>
          <p:nvPr/>
        </p:nvSpPr>
        <p:spPr>
          <a:xfrm>
            <a:off x="1003852" y="96966"/>
            <a:ext cx="11406094" cy="707886"/>
          </a:xfrm>
          <a:prstGeom prst="rect">
            <a:avLst/>
          </a:prstGeom>
          <a:noFill/>
        </p:spPr>
        <p:txBody>
          <a:bodyPr wrap="squar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itchFamily="34" charset="0"/>
              </a:rPr>
              <a:t>Major Psychological Disorders</a:t>
            </a:r>
          </a:p>
        </p:txBody>
      </p:sp>
      <p:sp>
        <p:nvSpPr>
          <p:cNvPr id="5" name="Content Placeholder 2"/>
          <p:cNvSpPr txBox="1">
            <a:spLocks/>
          </p:cNvSpPr>
          <p:nvPr/>
        </p:nvSpPr>
        <p:spPr>
          <a:xfrm>
            <a:off x="429491" y="2149073"/>
            <a:ext cx="13944600" cy="5674995"/>
          </a:xfrm>
          <a:prstGeom prst="rect">
            <a:avLst/>
          </a:prstGeom>
        </p:spPr>
        <p:txBody>
          <a:bodyPr vert="horz" lIns="130622" tIns="65311" rIns="130622" bIns="65311" rtlCol="0">
            <a:normAutofit/>
          </a:bodyPr>
          <a:lstStyle>
            <a:lvl1pPr marL="0" indent="0" algn="ctr" defTabSz="1306220" rtl="0" eaLnBrk="1" latinLnBrk="0" hangingPunct="1">
              <a:spcBef>
                <a:spcPct val="20000"/>
              </a:spcBef>
              <a:buFont typeface="Arial" pitchFamily="34" charset="0"/>
              <a:buNone/>
              <a:defRPr sz="4600" kern="1200">
                <a:solidFill>
                  <a:schemeClr val="tx1">
                    <a:tint val="75000"/>
                  </a:schemeClr>
                </a:solidFill>
                <a:latin typeface="+mn-lt"/>
                <a:ea typeface="+mn-ea"/>
                <a:cs typeface="+mn-cs"/>
              </a:defRPr>
            </a:lvl1pPr>
            <a:lvl2pPr marL="653110" indent="0" algn="ctr" defTabSz="1306220" rtl="0" eaLnBrk="1" latinLnBrk="0" hangingPunct="1">
              <a:spcBef>
                <a:spcPct val="20000"/>
              </a:spcBef>
              <a:buFont typeface="Arial" pitchFamily="34" charset="0"/>
              <a:buNone/>
              <a:defRPr sz="4000" kern="1200">
                <a:solidFill>
                  <a:schemeClr val="tx1">
                    <a:tint val="75000"/>
                  </a:schemeClr>
                </a:solidFill>
                <a:latin typeface="+mn-lt"/>
                <a:ea typeface="+mn-ea"/>
                <a:cs typeface="+mn-cs"/>
              </a:defRPr>
            </a:lvl2pPr>
            <a:lvl3pPr marL="1306220" indent="0" algn="ctr" defTabSz="1306220" rtl="0" eaLnBrk="1" latinLnBrk="0" hangingPunct="1">
              <a:spcBef>
                <a:spcPct val="20000"/>
              </a:spcBef>
              <a:buFont typeface="Arial" pitchFamily="34" charset="0"/>
              <a:buNone/>
              <a:defRPr sz="3400" kern="1200">
                <a:solidFill>
                  <a:schemeClr val="tx1">
                    <a:tint val="75000"/>
                  </a:schemeClr>
                </a:solidFill>
                <a:latin typeface="+mn-lt"/>
                <a:ea typeface="+mn-ea"/>
                <a:cs typeface="+mn-cs"/>
              </a:defRPr>
            </a:lvl3pPr>
            <a:lvl4pPr marL="195933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4pPr>
            <a:lvl5pPr marL="261244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5pPr>
            <a:lvl6pPr marL="326555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6pPr>
            <a:lvl7pPr marL="391866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7pPr>
            <a:lvl8pPr marL="457177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8pPr>
            <a:lvl9pPr marL="5224882"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9pPr>
          </a:lstStyle>
          <a:p>
            <a:pPr algn="l"/>
            <a:r>
              <a:rPr lang="en-US" dirty="0" smtClean="0">
                <a:solidFill>
                  <a:schemeClr val="bg1"/>
                </a:solidFill>
              </a:rPr>
              <a:t>Bipolar I: Mania    &amp; Depression</a:t>
            </a:r>
          </a:p>
          <a:p>
            <a:pPr algn="l"/>
            <a:r>
              <a:rPr lang="en-US" dirty="0" smtClean="0">
                <a:solidFill>
                  <a:schemeClr val="bg1"/>
                </a:solidFill>
              </a:rPr>
              <a:t>Bipolar II</a:t>
            </a:r>
            <a:r>
              <a:rPr lang="en-US" dirty="0">
                <a:solidFill>
                  <a:schemeClr val="bg1"/>
                </a:solidFill>
              </a:rPr>
              <a:t>: Mania </a:t>
            </a:r>
            <a:r>
              <a:rPr lang="en-US" dirty="0" smtClean="0">
                <a:solidFill>
                  <a:schemeClr val="bg1"/>
                </a:solidFill>
              </a:rPr>
              <a:t>&amp; </a:t>
            </a:r>
            <a:r>
              <a:rPr lang="en-US" dirty="0">
                <a:solidFill>
                  <a:schemeClr val="bg1"/>
                </a:solidFill>
              </a:rPr>
              <a:t>Depression</a:t>
            </a:r>
            <a:endParaRPr lang="en-US" dirty="0" smtClean="0">
              <a:solidFill>
                <a:schemeClr val="bg1"/>
              </a:solidFill>
            </a:endParaRPr>
          </a:p>
          <a:p>
            <a:pPr algn="l"/>
            <a:r>
              <a:rPr lang="en-US" dirty="0" smtClean="0">
                <a:solidFill>
                  <a:schemeClr val="bg1"/>
                </a:solidFill>
              </a:rPr>
              <a:t>Cyclothymic disorder.</a:t>
            </a:r>
            <a:endParaRPr lang="en-US" dirty="0">
              <a:solidFill>
                <a:schemeClr val="bg1"/>
              </a:solidFill>
            </a:endParaRPr>
          </a:p>
        </p:txBody>
      </p:sp>
      <p:sp>
        <p:nvSpPr>
          <p:cNvPr id="2" name="Up Arrow 1"/>
          <p:cNvSpPr/>
          <p:nvPr/>
        </p:nvSpPr>
        <p:spPr>
          <a:xfrm>
            <a:off x="4478481" y="2396836"/>
            <a:ext cx="190500" cy="342900"/>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Up Arrow 6"/>
          <p:cNvSpPr/>
          <p:nvPr/>
        </p:nvSpPr>
        <p:spPr>
          <a:xfrm>
            <a:off x="7810500" y="3276600"/>
            <a:ext cx="190500" cy="342900"/>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28835686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Learn Psychology with Vishal Pandey\background for different creati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2"/>
            <a:ext cx="14706600" cy="82264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04800" y="804852"/>
            <a:ext cx="14069291" cy="769441"/>
          </a:xfrm>
          <a:prstGeom prst="rect">
            <a:avLst/>
          </a:prstGeom>
          <a:noFill/>
        </p:spPr>
        <p:txBody>
          <a:bodyPr wrap="square" lIns="91440" tIns="45720" rIns="91440" bIns="45720">
            <a:spAutoFit/>
          </a:bodyPr>
          <a:lstStyle/>
          <a:p>
            <a:pPr algn="ctr"/>
            <a:r>
              <a:rPr lang="en-US" sz="44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Bahnschrift SemiBold" pitchFamily="34" charset="0"/>
              </a:rPr>
              <a:t>Schizophrenia Spectrum &amp; Other Psychotic Disorders</a:t>
            </a:r>
          </a:p>
        </p:txBody>
      </p:sp>
      <p:sp>
        <p:nvSpPr>
          <p:cNvPr id="9" name="Rectangle 8"/>
          <p:cNvSpPr/>
          <p:nvPr/>
        </p:nvSpPr>
        <p:spPr>
          <a:xfrm>
            <a:off x="1650253" y="96966"/>
            <a:ext cx="11406094" cy="707886"/>
          </a:xfrm>
          <a:prstGeom prst="rect">
            <a:avLst/>
          </a:prstGeom>
          <a:noFill/>
        </p:spPr>
        <p:txBody>
          <a:bodyPr wrap="squar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itchFamily="34" charset="0"/>
              </a:rPr>
              <a:t>Major Psychological Disorders</a:t>
            </a:r>
          </a:p>
        </p:txBody>
      </p:sp>
      <p:sp>
        <p:nvSpPr>
          <p:cNvPr id="5" name="Content Placeholder 2"/>
          <p:cNvSpPr txBox="1">
            <a:spLocks/>
          </p:cNvSpPr>
          <p:nvPr/>
        </p:nvSpPr>
        <p:spPr>
          <a:xfrm>
            <a:off x="429491" y="2149073"/>
            <a:ext cx="13944600" cy="5674995"/>
          </a:xfrm>
          <a:prstGeom prst="rect">
            <a:avLst/>
          </a:prstGeom>
        </p:spPr>
        <p:txBody>
          <a:bodyPr vert="horz" lIns="130622" tIns="65311" rIns="130622" bIns="65311" rtlCol="0">
            <a:normAutofit fontScale="85000" lnSpcReduction="10000"/>
          </a:bodyPr>
          <a:lstStyle>
            <a:lvl1pPr marL="0" indent="0" algn="ctr" defTabSz="1306220" rtl="0" eaLnBrk="1" latinLnBrk="0" hangingPunct="1">
              <a:spcBef>
                <a:spcPct val="20000"/>
              </a:spcBef>
              <a:buFont typeface="Arial" pitchFamily="34" charset="0"/>
              <a:buNone/>
              <a:defRPr sz="4600" kern="1200">
                <a:solidFill>
                  <a:schemeClr val="tx1">
                    <a:tint val="75000"/>
                  </a:schemeClr>
                </a:solidFill>
                <a:latin typeface="+mn-lt"/>
                <a:ea typeface="+mn-ea"/>
                <a:cs typeface="+mn-cs"/>
              </a:defRPr>
            </a:lvl1pPr>
            <a:lvl2pPr marL="653110" indent="0" algn="ctr" defTabSz="1306220" rtl="0" eaLnBrk="1" latinLnBrk="0" hangingPunct="1">
              <a:spcBef>
                <a:spcPct val="20000"/>
              </a:spcBef>
              <a:buFont typeface="Arial" pitchFamily="34" charset="0"/>
              <a:buNone/>
              <a:defRPr sz="4000" kern="1200">
                <a:solidFill>
                  <a:schemeClr val="tx1">
                    <a:tint val="75000"/>
                  </a:schemeClr>
                </a:solidFill>
                <a:latin typeface="+mn-lt"/>
                <a:ea typeface="+mn-ea"/>
                <a:cs typeface="+mn-cs"/>
              </a:defRPr>
            </a:lvl2pPr>
            <a:lvl3pPr marL="1306220" indent="0" algn="ctr" defTabSz="1306220" rtl="0" eaLnBrk="1" latinLnBrk="0" hangingPunct="1">
              <a:spcBef>
                <a:spcPct val="20000"/>
              </a:spcBef>
              <a:buFont typeface="Arial" pitchFamily="34" charset="0"/>
              <a:buNone/>
              <a:defRPr sz="3400" kern="1200">
                <a:solidFill>
                  <a:schemeClr val="tx1">
                    <a:tint val="75000"/>
                  </a:schemeClr>
                </a:solidFill>
                <a:latin typeface="+mn-lt"/>
                <a:ea typeface="+mn-ea"/>
                <a:cs typeface="+mn-cs"/>
              </a:defRPr>
            </a:lvl3pPr>
            <a:lvl4pPr marL="195933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4pPr>
            <a:lvl5pPr marL="261244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5pPr>
            <a:lvl6pPr marL="326555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6pPr>
            <a:lvl7pPr marL="391866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7pPr>
            <a:lvl8pPr marL="457177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8pPr>
            <a:lvl9pPr marL="5224882"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9pPr>
          </a:lstStyle>
          <a:p>
            <a:pPr algn="l"/>
            <a:r>
              <a:rPr lang="en-US" dirty="0" smtClean="0">
                <a:solidFill>
                  <a:schemeClr val="bg1"/>
                </a:solidFill>
              </a:rPr>
              <a:t>Group of Psychotic Disorders</a:t>
            </a:r>
          </a:p>
          <a:p>
            <a:pPr algn="l"/>
            <a:endParaRPr lang="en-US" dirty="0" smtClean="0">
              <a:solidFill>
                <a:schemeClr val="bg1"/>
              </a:solidFill>
            </a:endParaRPr>
          </a:p>
          <a:p>
            <a:pPr marL="914400" indent="-914400" algn="l">
              <a:buAutoNum type="arabicPeriod"/>
            </a:pPr>
            <a:r>
              <a:rPr lang="en-US" dirty="0" smtClean="0">
                <a:solidFill>
                  <a:schemeClr val="bg1"/>
                </a:solidFill>
              </a:rPr>
              <a:t>Positive Symptoms (excess of thoughts, emotions &amp; </a:t>
            </a:r>
            <a:r>
              <a:rPr lang="en-US" dirty="0" err="1" smtClean="0">
                <a:solidFill>
                  <a:schemeClr val="bg1"/>
                </a:solidFill>
              </a:rPr>
              <a:t>behaviours</a:t>
            </a:r>
            <a:r>
              <a:rPr lang="en-US" dirty="0" smtClean="0">
                <a:solidFill>
                  <a:schemeClr val="bg1"/>
                </a:solidFill>
              </a:rPr>
              <a:t>) – Delusions, disorganized thinking &amp; speech, heightened perception &amp; hallucinations)</a:t>
            </a:r>
          </a:p>
          <a:p>
            <a:pPr marL="914400" indent="-914400" algn="l">
              <a:buAutoNum type="arabicPeriod"/>
            </a:pPr>
            <a:endParaRPr lang="en-US" dirty="0" smtClean="0">
              <a:solidFill>
                <a:schemeClr val="bg1"/>
              </a:solidFill>
            </a:endParaRPr>
          </a:p>
          <a:p>
            <a:pPr algn="l"/>
            <a:r>
              <a:rPr lang="en-US" dirty="0" smtClean="0">
                <a:solidFill>
                  <a:schemeClr val="bg1"/>
                </a:solidFill>
              </a:rPr>
              <a:t>2. Negative Symptoms (Deficits of thoughts, emotions &amp; behaviour.</a:t>
            </a:r>
          </a:p>
          <a:p>
            <a:pPr algn="l"/>
            <a:endParaRPr lang="en-US" dirty="0" smtClean="0">
              <a:solidFill>
                <a:schemeClr val="bg1"/>
              </a:solidFill>
            </a:endParaRPr>
          </a:p>
          <a:p>
            <a:pPr algn="l"/>
            <a:r>
              <a:rPr lang="en-US" dirty="0" smtClean="0">
                <a:solidFill>
                  <a:schemeClr val="bg1"/>
                </a:solidFill>
              </a:rPr>
              <a:t>3. Psychomotor symptoms</a:t>
            </a:r>
            <a:endParaRPr lang="en-US" dirty="0">
              <a:solidFill>
                <a:schemeClr val="bg1"/>
              </a:solidFill>
            </a:endParaRPr>
          </a:p>
        </p:txBody>
      </p:sp>
    </p:spTree>
    <p:extLst>
      <p:ext uri="{BB962C8B-B14F-4D97-AF65-F5344CB8AC3E}">
        <p14:creationId xmlns:p14="http://schemas.microsoft.com/office/powerpoint/2010/main" val="128835686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Learn Psychology with Vishal Pandey\background for different creati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2"/>
            <a:ext cx="14706600" cy="822648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650253" y="96966"/>
            <a:ext cx="11406094" cy="707886"/>
          </a:xfrm>
          <a:prstGeom prst="rect">
            <a:avLst/>
          </a:prstGeom>
          <a:noFill/>
        </p:spPr>
        <p:txBody>
          <a:bodyPr wrap="squar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itchFamily="34" charset="0"/>
              </a:rPr>
              <a:t>Major Psychological Disorders</a:t>
            </a:r>
          </a:p>
        </p:txBody>
      </p:sp>
      <p:sp>
        <p:nvSpPr>
          <p:cNvPr id="5" name="Content Placeholder 2"/>
          <p:cNvSpPr txBox="1">
            <a:spLocks/>
          </p:cNvSpPr>
          <p:nvPr/>
        </p:nvSpPr>
        <p:spPr>
          <a:xfrm>
            <a:off x="429491" y="2149073"/>
            <a:ext cx="13944600" cy="5674995"/>
          </a:xfrm>
          <a:prstGeom prst="rect">
            <a:avLst/>
          </a:prstGeom>
        </p:spPr>
        <p:txBody>
          <a:bodyPr vert="horz" lIns="130622" tIns="65311" rIns="130622" bIns="65311" rtlCol="0">
            <a:normAutofit/>
          </a:bodyPr>
          <a:lstStyle>
            <a:lvl1pPr marL="0" indent="0" algn="ctr" defTabSz="1306220" rtl="0" eaLnBrk="1" latinLnBrk="0" hangingPunct="1">
              <a:spcBef>
                <a:spcPct val="20000"/>
              </a:spcBef>
              <a:buFont typeface="Arial" pitchFamily="34" charset="0"/>
              <a:buNone/>
              <a:defRPr sz="4600" kern="1200">
                <a:solidFill>
                  <a:schemeClr val="tx1">
                    <a:tint val="75000"/>
                  </a:schemeClr>
                </a:solidFill>
                <a:latin typeface="+mn-lt"/>
                <a:ea typeface="+mn-ea"/>
                <a:cs typeface="+mn-cs"/>
              </a:defRPr>
            </a:lvl1pPr>
            <a:lvl2pPr marL="653110" indent="0" algn="ctr" defTabSz="1306220" rtl="0" eaLnBrk="1" latinLnBrk="0" hangingPunct="1">
              <a:spcBef>
                <a:spcPct val="20000"/>
              </a:spcBef>
              <a:buFont typeface="Arial" pitchFamily="34" charset="0"/>
              <a:buNone/>
              <a:defRPr sz="4000" kern="1200">
                <a:solidFill>
                  <a:schemeClr val="tx1">
                    <a:tint val="75000"/>
                  </a:schemeClr>
                </a:solidFill>
                <a:latin typeface="+mn-lt"/>
                <a:ea typeface="+mn-ea"/>
                <a:cs typeface="+mn-cs"/>
              </a:defRPr>
            </a:lvl2pPr>
            <a:lvl3pPr marL="1306220" indent="0" algn="ctr" defTabSz="1306220" rtl="0" eaLnBrk="1" latinLnBrk="0" hangingPunct="1">
              <a:spcBef>
                <a:spcPct val="20000"/>
              </a:spcBef>
              <a:buFont typeface="Arial" pitchFamily="34" charset="0"/>
              <a:buNone/>
              <a:defRPr sz="3400" kern="1200">
                <a:solidFill>
                  <a:schemeClr val="tx1">
                    <a:tint val="75000"/>
                  </a:schemeClr>
                </a:solidFill>
                <a:latin typeface="+mn-lt"/>
                <a:ea typeface="+mn-ea"/>
                <a:cs typeface="+mn-cs"/>
              </a:defRPr>
            </a:lvl3pPr>
            <a:lvl4pPr marL="195933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4pPr>
            <a:lvl5pPr marL="261244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5pPr>
            <a:lvl6pPr marL="326555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6pPr>
            <a:lvl7pPr marL="391866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7pPr>
            <a:lvl8pPr marL="457177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8pPr>
            <a:lvl9pPr marL="5224882"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9pPr>
          </a:lstStyle>
          <a:p>
            <a:pPr marL="914400" indent="-914400" algn="l">
              <a:buAutoNum type="arabicPeriod"/>
            </a:pPr>
            <a:r>
              <a:rPr lang="en-US" dirty="0" smtClean="0">
                <a:solidFill>
                  <a:schemeClr val="bg1"/>
                </a:solidFill>
              </a:rPr>
              <a:t>Delusions</a:t>
            </a:r>
          </a:p>
          <a:p>
            <a:pPr marL="1567510" lvl="1" indent="-914400" algn="l">
              <a:buAutoNum type="arabicPeriod"/>
            </a:pPr>
            <a:r>
              <a:rPr lang="en-US" dirty="0" smtClean="0">
                <a:solidFill>
                  <a:schemeClr val="bg1"/>
                </a:solidFill>
              </a:rPr>
              <a:t>Delusions of persecution - spied</a:t>
            </a:r>
          </a:p>
          <a:p>
            <a:pPr marL="1567510" lvl="1" indent="-914400" algn="l">
              <a:buAutoNum type="arabicPeriod"/>
            </a:pPr>
            <a:r>
              <a:rPr lang="en-US" dirty="0" smtClean="0">
                <a:solidFill>
                  <a:schemeClr val="bg1"/>
                </a:solidFill>
              </a:rPr>
              <a:t>Delusions of reference – personal meanings to objects &amp; events</a:t>
            </a:r>
          </a:p>
          <a:p>
            <a:pPr marL="1567510" lvl="1" indent="-914400" algn="l">
              <a:buAutoNum type="arabicPeriod"/>
            </a:pPr>
            <a:r>
              <a:rPr lang="en-US" dirty="0" smtClean="0">
                <a:solidFill>
                  <a:schemeClr val="bg1"/>
                </a:solidFill>
              </a:rPr>
              <a:t>Delusions of grandeur  - specially empowered persons</a:t>
            </a:r>
          </a:p>
          <a:p>
            <a:pPr marL="1567510" lvl="1" indent="-914400" algn="l">
              <a:buAutoNum type="arabicPeriod"/>
            </a:pPr>
            <a:r>
              <a:rPr lang="en-US" dirty="0" smtClean="0">
                <a:solidFill>
                  <a:schemeClr val="bg1"/>
                </a:solidFill>
              </a:rPr>
              <a:t>Delusions of control – their feelings, thought &amp; actions are controlled by others.</a:t>
            </a:r>
          </a:p>
        </p:txBody>
      </p:sp>
      <p:sp>
        <p:nvSpPr>
          <p:cNvPr id="6" name="Rectangle 5"/>
          <p:cNvSpPr/>
          <p:nvPr/>
        </p:nvSpPr>
        <p:spPr>
          <a:xfrm>
            <a:off x="1206126" y="804851"/>
            <a:ext cx="12294347" cy="769441"/>
          </a:xfrm>
          <a:prstGeom prst="rect">
            <a:avLst/>
          </a:prstGeom>
          <a:noFill/>
        </p:spPr>
        <p:txBody>
          <a:bodyPr wrap="square" lIns="91440" tIns="45720" rIns="91440" bIns="45720">
            <a:spAutoFit/>
          </a:bodyPr>
          <a:lstStyle/>
          <a:p>
            <a:pPr algn="ctr"/>
            <a:r>
              <a:rPr lang="en-US" sz="44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Bahnschrift SemiBold" pitchFamily="34" charset="0"/>
              </a:rPr>
              <a:t>Schizophrenia Spectrum </a:t>
            </a:r>
            <a:r>
              <a:rPr lang="en-US" sz="4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Bahnschrift SemiBold" pitchFamily="34" charset="0"/>
              </a:rPr>
              <a:t>(Positive symptoms)</a:t>
            </a:r>
            <a:endParaRPr lang="en-US" sz="44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Bahnschrift SemiBold" pitchFamily="34" charset="0"/>
            </a:endParaRPr>
          </a:p>
        </p:txBody>
      </p:sp>
    </p:spTree>
    <p:extLst>
      <p:ext uri="{BB962C8B-B14F-4D97-AF65-F5344CB8AC3E}">
        <p14:creationId xmlns:p14="http://schemas.microsoft.com/office/powerpoint/2010/main" val="360555259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Learn Psychology with Vishal Pandey\background for different creati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2"/>
            <a:ext cx="14706600" cy="822648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650253" y="96966"/>
            <a:ext cx="11406094" cy="707886"/>
          </a:xfrm>
          <a:prstGeom prst="rect">
            <a:avLst/>
          </a:prstGeom>
          <a:noFill/>
        </p:spPr>
        <p:txBody>
          <a:bodyPr wrap="squar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itchFamily="34" charset="0"/>
              </a:rPr>
              <a:t>Major Psychological Disorders</a:t>
            </a:r>
          </a:p>
        </p:txBody>
      </p:sp>
      <p:sp>
        <p:nvSpPr>
          <p:cNvPr id="5" name="Content Placeholder 2"/>
          <p:cNvSpPr txBox="1">
            <a:spLocks/>
          </p:cNvSpPr>
          <p:nvPr/>
        </p:nvSpPr>
        <p:spPr>
          <a:xfrm>
            <a:off x="429491" y="2149073"/>
            <a:ext cx="13944600" cy="5674995"/>
          </a:xfrm>
          <a:prstGeom prst="rect">
            <a:avLst/>
          </a:prstGeom>
        </p:spPr>
        <p:txBody>
          <a:bodyPr vert="horz" lIns="130622" tIns="65311" rIns="130622" bIns="65311" rtlCol="0">
            <a:normAutofit/>
          </a:bodyPr>
          <a:lstStyle>
            <a:lvl1pPr marL="0" indent="0" algn="ctr" defTabSz="1306220" rtl="0" eaLnBrk="1" latinLnBrk="0" hangingPunct="1">
              <a:spcBef>
                <a:spcPct val="20000"/>
              </a:spcBef>
              <a:buFont typeface="Arial" pitchFamily="34" charset="0"/>
              <a:buNone/>
              <a:defRPr sz="4600" kern="1200">
                <a:solidFill>
                  <a:schemeClr val="tx1">
                    <a:tint val="75000"/>
                  </a:schemeClr>
                </a:solidFill>
                <a:latin typeface="+mn-lt"/>
                <a:ea typeface="+mn-ea"/>
                <a:cs typeface="+mn-cs"/>
              </a:defRPr>
            </a:lvl1pPr>
            <a:lvl2pPr marL="653110" indent="0" algn="ctr" defTabSz="1306220" rtl="0" eaLnBrk="1" latinLnBrk="0" hangingPunct="1">
              <a:spcBef>
                <a:spcPct val="20000"/>
              </a:spcBef>
              <a:buFont typeface="Arial" pitchFamily="34" charset="0"/>
              <a:buNone/>
              <a:defRPr sz="4000" kern="1200">
                <a:solidFill>
                  <a:schemeClr val="tx1">
                    <a:tint val="75000"/>
                  </a:schemeClr>
                </a:solidFill>
                <a:latin typeface="+mn-lt"/>
                <a:ea typeface="+mn-ea"/>
                <a:cs typeface="+mn-cs"/>
              </a:defRPr>
            </a:lvl2pPr>
            <a:lvl3pPr marL="1306220" indent="0" algn="ctr" defTabSz="1306220" rtl="0" eaLnBrk="1" latinLnBrk="0" hangingPunct="1">
              <a:spcBef>
                <a:spcPct val="20000"/>
              </a:spcBef>
              <a:buFont typeface="Arial" pitchFamily="34" charset="0"/>
              <a:buNone/>
              <a:defRPr sz="3400" kern="1200">
                <a:solidFill>
                  <a:schemeClr val="tx1">
                    <a:tint val="75000"/>
                  </a:schemeClr>
                </a:solidFill>
                <a:latin typeface="+mn-lt"/>
                <a:ea typeface="+mn-ea"/>
                <a:cs typeface="+mn-cs"/>
              </a:defRPr>
            </a:lvl3pPr>
            <a:lvl4pPr marL="195933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4pPr>
            <a:lvl5pPr marL="261244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5pPr>
            <a:lvl6pPr marL="326555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6pPr>
            <a:lvl7pPr marL="391866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7pPr>
            <a:lvl8pPr marL="457177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8pPr>
            <a:lvl9pPr marL="5224882"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9pPr>
          </a:lstStyle>
          <a:p>
            <a:pPr algn="l"/>
            <a:r>
              <a:rPr lang="en-US" dirty="0" smtClean="0">
                <a:solidFill>
                  <a:schemeClr val="bg1"/>
                </a:solidFill>
              </a:rPr>
              <a:t>2.  Formal Thought Disorder</a:t>
            </a:r>
          </a:p>
          <a:p>
            <a:pPr lvl="1" algn="l"/>
            <a:r>
              <a:rPr lang="en-US" dirty="0" smtClean="0">
                <a:solidFill>
                  <a:schemeClr val="bg1"/>
                </a:solidFill>
              </a:rPr>
              <a:t>Rapidly shifting from one topic to another. </a:t>
            </a:r>
          </a:p>
          <a:p>
            <a:pPr marL="1567510" lvl="1" indent="-914400" algn="l">
              <a:buAutoNum type="arabicPeriod"/>
            </a:pPr>
            <a:r>
              <a:rPr lang="en-US" dirty="0" smtClean="0">
                <a:solidFill>
                  <a:schemeClr val="bg1"/>
                </a:solidFill>
              </a:rPr>
              <a:t>Loosening of associations, derailment</a:t>
            </a:r>
          </a:p>
          <a:p>
            <a:pPr marL="1567510" lvl="1" indent="-914400" algn="l">
              <a:buAutoNum type="arabicPeriod"/>
            </a:pPr>
            <a:r>
              <a:rPr lang="en-US" dirty="0" smtClean="0">
                <a:solidFill>
                  <a:schemeClr val="bg1"/>
                </a:solidFill>
              </a:rPr>
              <a:t>Inventing new words or phrases (neologisms)</a:t>
            </a:r>
          </a:p>
          <a:p>
            <a:pPr marL="1567510" lvl="1" indent="-914400" algn="l">
              <a:buAutoNum type="arabicPeriod"/>
            </a:pPr>
            <a:r>
              <a:rPr lang="en-US" dirty="0" smtClean="0">
                <a:solidFill>
                  <a:schemeClr val="bg1"/>
                </a:solidFill>
              </a:rPr>
              <a:t>Persistent &amp; inappropriate repetition of the same thoughts (perseveration)</a:t>
            </a:r>
          </a:p>
        </p:txBody>
      </p:sp>
      <p:sp>
        <p:nvSpPr>
          <p:cNvPr id="6" name="Rectangle 5"/>
          <p:cNvSpPr/>
          <p:nvPr/>
        </p:nvSpPr>
        <p:spPr>
          <a:xfrm>
            <a:off x="1206126" y="804851"/>
            <a:ext cx="12294347" cy="769441"/>
          </a:xfrm>
          <a:prstGeom prst="rect">
            <a:avLst/>
          </a:prstGeom>
          <a:noFill/>
        </p:spPr>
        <p:txBody>
          <a:bodyPr wrap="square" lIns="91440" tIns="45720" rIns="91440" bIns="45720">
            <a:spAutoFit/>
          </a:bodyPr>
          <a:lstStyle/>
          <a:p>
            <a:pPr algn="ctr"/>
            <a:r>
              <a:rPr lang="en-US" sz="44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Bahnschrift SemiBold" pitchFamily="34" charset="0"/>
              </a:rPr>
              <a:t>Schizophrenia Spectrum </a:t>
            </a:r>
            <a:r>
              <a:rPr lang="en-US" sz="4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Bahnschrift SemiBold" pitchFamily="34" charset="0"/>
              </a:rPr>
              <a:t>(Positive symptoms)</a:t>
            </a:r>
            <a:endParaRPr lang="en-US" sz="44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Bahnschrift SemiBold"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4800" y="1828800"/>
            <a:ext cx="2143125" cy="2143125"/>
          </a:xfrm>
          <a:prstGeom prst="rect">
            <a:avLst/>
          </a:prstGeom>
        </p:spPr>
      </p:pic>
    </p:spTree>
    <p:extLst>
      <p:ext uri="{BB962C8B-B14F-4D97-AF65-F5344CB8AC3E}">
        <p14:creationId xmlns:p14="http://schemas.microsoft.com/office/powerpoint/2010/main" val="2717473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Learn Psychology with Vishal Pandey\background for different creati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2"/>
            <a:ext cx="14706600" cy="82264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206126" y="804851"/>
            <a:ext cx="12294347" cy="769441"/>
          </a:xfrm>
          <a:prstGeom prst="rect">
            <a:avLst/>
          </a:prstGeom>
          <a:noFill/>
        </p:spPr>
        <p:txBody>
          <a:bodyPr wrap="square" lIns="91440" tIns="45720" rIns="91440" bIns="45720">
            <a:spAutoFit/>
          </a:bodyPr>
          <a:lstStyle/>
          <a:p>
            <a:pPr algn="ctr"/>
            <a:r>
              <a:rPr lang="en-US" sz="44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Bahnschrift SemiBold" pitchFamily="34" charset="0"/>
              </a:rPr>
              <a:t>Schizophrenia Spectrum </a:t>
            </a:r>
            <a:r>
              <a:rPr lang="en-US" sz="4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Bahnschrift SemiBold" pitchFamily="34" charset="0"/>
              </a:rPr>
              <a:t>(Positive symptoms)</a:t>
            </a:r>
            <a:endParaRPr lang="en-US" sz="44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Bahnschrift SemiBold" pitchFamily="34" charset="0"/>
            </a:endParaRPr>
          </a:p>
        </p:txBody>
      </p:sp>
      <p:sp>
        <p:nvSpPr>
          <p:cNvPr id="9" name="Rectangle 8"/>
          <p:cNvSpPr/>
          <p:nvPr/>
        </p:nvSpPr>
        <p:spPr>
          <a:xfrm>
            <a:off x="1650253" y="96966"/>
            <a:ext cx="11406094" cy="707886"/>
          </a:xfrm>
          <a:prstGeom prst="rect">
            <a:avLst/>
          </a:prstGeom>
          <a:noFill/>
        </p:spPr>
        <p:txBody>
          <a:bodyPr wrap="squar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itchFamily="34" charset="0"/>
              </a:rPr>
              <a:t>Major Psychological Disorders</a:t>
            </a:r>
          </a:p>
        </p:txBody>
      </p:sp>
      <p:sp>
        <p:nvSpPr>
          <p:cNvPr id="5" name="Content Placeholder 2"/>
          <p:cNvSpPr txBox="1">
            <a:spLocks/>
          </p:cNvSpPr>
          <p:nvPr/>
        </p:nvSpPr>
        <p:spPr>
          <a:xfrm>
            <a:off x="429491" y="2149073"/>
            <a:ext cx="13944600" cy="5674995"/>
          </a:xfrm>
          <a:prstGeom prst="rect">
            <a:avLst/>
          </a:prstGeom>
        </p:spPr>
        <p:txBody>
          <a:bodyPr vert="horz" lIns="130622" tIns="65311" rIns="130622" bIns="65311" rtlCol="0">
            <a:normAutofit/>
          </a:bodyPr>
          <a:lstStyle>
            <a:lvl1pPr marL="0" indent="0" algn="ctr" defTabSz="1306220" rtl="0" eaLnBrk="1" latinLnBrk="0" hangingPunct="1">
              <a:spcBef>
                <a:spcPct val="20000"/>
              </a:spcBef>
              <a:buFont typeface="Arial" pitchFamily="34" charset="0"/>
              <a:buNone/>
              <a:defRPr sz="4600" kern="1200">
                <a:solidFill>
                  <a:schemeClr val="tx1">
                    <a:tint val="75000"/>
                  </a:schemeClr>
                </a:solidFill>
                <a:latin typeface="+mn-lt"/>
                <a:ea typeface="+mn-ea"/>
                <a:cs typeface="+mn-cs"/>
              </a:defRPr>
            </a:lvl1pPr>
            <a:lvl2pPr marL="653110" indent="0" algn="ctr" defTabSz="1306220" rtl="0" eaLnBrk="1" latinLnBrk="0" hangingPunct="1">
              <a:spcBef>
                <a:spcPct val="20000"/>
              </a:spcBef>
              <a:buFont typeface="Arial" pitchFamily="34" charset="0"/>
              <a:buNone/>
              <a:defRPr sz="4000" kern="1200">
                <a:solidFill>
                  <a:schemeClr val="tx1">
                    <a:tint val="75000"/>
                  </a:schemeClr>
                </a:solidFill>
                <a:latin typeface="+mn-lt"/>
                <a:ea typeface="+mn-ea"/>
                <a:cs typeface="+mn-cs"/>
              </a:defRPr>
            </a:lvl2pPr>
            <a:lvl3pPr marL="1306220" indent="0" algn="ctr" defTabSz="1306220" rtl="0" eaLnBrk="1" latinLnBrk="0" hangingPunct="1">
              <a:spcBef>
                <a:spcPct val="20000"/>
              </a:spcBef>
              <a:buFont typeface="Arial" pitchFamily="34" charset="0"/>
              <a:buNone/>
              <a:defRPr sz="3400" kern="1200">
                <a:solidFill>
                  <a:schemeClr val="tx1">
                    <a:tint val="75000"/>
                  </a:schemeClr>
                </a:solidFill>
                <a:latin typeface="+mn-lt"/>
                <a:ea typeface="+mn-ea"/>
                <a:cs typeface="+mn-cs"/>
              </a:defRPr>
            </a:lvl3pPr>
            <a:lvl4pPr marL="195933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4pPr>
            <a:lvl5pPr marL="261244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5pPr>
            <a:lvl6pPr marL="326555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6pPr>
            <a:lvl7pPr marL="391866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7pPr>
            <a:lvl8pPr marL="457177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8pPr>
            <a:lvl9pPr marL="5224882"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9pPr>
          </a:lstStyle>
          <a:p>
            <a:pPr algn="l"/>
            <a:r>
              <a:rPr lang="en-US" dirty="0" smtClean="0">
                <a:solidFill>
                  <a:schemeClr val="bg1"/>
                </a:solidFill>
              </a:rPr>
              <a:t>3. Hallucinations </a:t>
            </a:r>
          </a:p>
          <a:p>
            <a:pPr marL="1567510" lvl="1" indent="-914400" algn="l">
              <a:buAutoNum type="arabicPeriod"/>
            </a:pPr>
            <a:r>
              <a:rPr lang="en-US" dirty="0" smtClean="0">
                <a:solidFill>
                  <a:schemeClr val="bg1"/>
                </a:solidFill>
              </a:rPr>
              <a:t>Auditory hallucinations</a:t>
            </a:r>
          </a:p>
          <a:p>
            <a:pPr marL="1567510" lvl="1" indent="-914400" algn="l">
              <a:buAutoNum type="arabicPeriod"/>
            </a:pPr>
            <a:r>
              <a:rPr lang="en-US" dirty="0" smtClean="0">
                <a:solidFill>
                  <a:schemeClr val="bg1"/>
                </a:solidFill>
              </a:rPr>
              <a:t>Tactile hallucinations (forms of tingling, burning)</a:t>
            </a:r>
          </a:p>
          <a:p>
            <a:pPr marL="1567510" lvl="1" indent="-914400" algn="l">
              <a:buAutoNum type="arabicPeriod"/>
            </a:pPr>
            <a:r>
              <a:rPr lang="en-US" dirty="0" smtClean="0">
                <a:solidFill>
                  <a:schemeClr val="bg1"/>
                </a:solidFill>
              </a:rPr>
              <a:t>Somatic hallucinations (snake crawling)</a:t>
            </a:r>
          </a:p>
          <a:p>
            <a:pPr marL="1567510" lvl="1" indent="-914400" algn="l">
              <a:buAutoNum type="arabicPeriod"/>
            </a:pPr>
            <a:r>
              <a:rPr lang="en-US" dirty="0" smtClean="0">
                <a:solidFill>
                  <a:schemeClr val="bg1"/>
                </a:solidFill>
              </a:rPr>
              <a:t>Visual hallucinations (people or objects)</a:t>
            </a:r>
          </a:p>
          <a:p>
            <a:pPr marL="1567510" lvl="1" indent="-914400" algn="l">
              <a:buAutoNum type="arabicPeriod"/>
            </a:pPr>
            <a:r>
              <a:rPr lang="en-US" dirty="0" smtClean="0">
                <a:solidFill>
                  <a:schemeClr val="bg1"/>
                </a:solidFill>
              </a:rPr>
              <a:t>Gustatory hallucinations (food or drink taste strange)</a:t>
            </a:r>
          </a:p>
          <a:p>
            <a:pPr marL="1567510" lvl="1" indent="-914400" algn="l">
              <a:buAutoNum type="arabicPeriod"/>
            </a:pPr>
            <a:r>
              <a:rPr lang="en-US" dirty="0" smtClean="0">
                <a:solidFill>
                  <a:schemeClr val="bg1"/>
                </a:solidFill>
              </a:rPr>
              <a:t>Olfactory hallucinations (smell of poison or smoke)</a:t>
            </a:r>
          </a:p>
        </p:txBody>
      </p:sp>
    </p:spTree>
    <p:extLst>
      <p:ext uri="{BB962C8B-B14F-4D97-AF65-F5344CB8AC3E}">
        <p14:creationId xmlns:p14="http://schemas.microsoft.com/office/powerpoint/2010/main" val="303325615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Learn Psychology with Vishal Pandey\background for different creati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2"/>
            <a:ext cx="14706600" cy="822648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650253" y="96966"/>
            <a:ext cx="11406094" cy="707886"/>
          </a:xfrm>
          <a:prstGeom prst="rect">
            <a:avLst/>
          </a:prstGeom>
          <a:noFill/>
        </p:spPr>
        <p:txBody>
          <a:bodyPr wrap="squar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itchFamily="34" charset="0"/>
              </a:rPr>
              <a:t>Major Psychological Disorders</a:t>
            </a:r>
          </a:p>
        </p:txBody>
      </p:sp>
      <p:sp>
        <p:nvSpPr>
          <p:cNvPr id="5" name="Content Placeholder 2"/>
          <p:cNvSpPr txBox="1">
            <a:spLocks/>
          </p:cNvSpPr>
          <p:nvPr/>
        </p:nvSpPr>
        <p:spPr>
          <a:xfrm>
            <a:off x="429491" y="2149073"/>
            <a:ext cx="13944600" cy="5674995"/>
          </a:xfrm>
          <a:prstGeom prst="rect">
            <a:avLst/>
          </a:prstGeom>
        </p:spPr>
        <p:txBody>
          <a:bodyPr vert="horz" lIns="130622" tIns="65311" rIns="130622" bIns="65311" rtlCol="0">
            <a:normAutofit/>
          </a:bodyPr>
          <a:lstStyle>
            <a:lvl1pPr marL="0" indent="0" algn="ctr" defTabSz="1306220" rtl="0" eaLnBrk="1" latinLnBrk="0" hangingPunct="1">
              <a:spcBef>
                <a:spcPct val="20000"/>
              </a:spcBef>
              <a:buFont typeface="Arial" pitchFamily="34" charset="0"/>
              <a:buNone/>
              <a:defRPr sz="4600" kern="1200">
                <a:solidFill>
                  <a:schemeClr val="tx1">
                    <a:tint val="75000"/>
                  </a:schemeClr>
                </a:solidFill>
                <a:latin typeface="+mn-lt"/>
                <a:ea typeface="+mn-ea"/>
                <a:cs typeface="+mn-cs"/>
              </a:defRPr>
            </a:lvl1pPr>
            <a:lvl2pPr marL="653110" indent="0" algn="ctr" defTabSz="1306220" rtl="0" eaLnBrk="1" latinLnBrk="0" hangingPunct="1">
              <a:spcBef>
                <a:spcPct val="20000"/>
              </a:spcBef>
              <a:buFont typeface="Arial" pitchFamily="34" charset="0"/>
              <a:buNone/>
              <a:defRPr sz="4000" kern="1200">
                <a:solidFill>
                  <a:schemeClr val="tx1">
                    <a:tint val="75000"/>
                  </a:schemeClr>
                </a:solidFill>
                <a:latin typeface="+mn-lt"/>
                <a:ea typeface="+mn-ea"/>
                <a:cs typeface="+mn-cs"/>
              </a:defRPr>
            </a:lvl2pPr>
            <a:lvl3pPr marL="1306220" indent="0" algn="ctr" defTabSz="1306220" rtl="0" eaLnBrk="1" latinLnBrk="0" hangingPunct="1">
              <a:spcBef>
                <a:spcPct val="20000"/>
              </a:spcBef>
              <a:buFont typeface="Arial" pitchFamily="34" charset="0"/>
              <a:buNone/>
              <a:defRPr sz="3400" kern="1200">
                <a:solidFill>
                  <a:schemeClr val="tx1">
                    <a:tint val="75000"/>
                  </a:schemeClr>
                </a:solidFill>
                <a:latin typeface="+mn-lt"/>
                <a:ea typeface="+mn-ea"/>
                <a:cs typeface="+mn-cs"/>
              </a:defRPr>
            </a:lvl3pPr>
            <a:lvl4pPr marL="195933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4pPr>
            <a:lvl5pPr marL="261244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5pPr>
            <a:lvl6pPr marL="326555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6pPr>
            <a:lvl7pPr marL="391866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7pPr>
            <a:lvl8pPr marL="457177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8pPr>
            <a:lvl9pPr marL="5224882"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9pPr>
          </a:lstStyle>
          <a:p>
            <a:pPr marL="914400" indent="-914400" algn="l">
              <a:buFont typeface="+mj-lt"/>
              <a:buAutoNum type="arabicPeriod"/>
            </a:pPr>
            <a:r>
              <a:rPr lang="en-US" dirty="0" smtClean="0">
                <a:solidFill>
                  <a:schemeClr val="bg1"/>
                </a:solidFill>
              </a:rPr>
              <a:t>Poverty of speech (</a:t>
            </a:r>
            <a:r>
              <a:rPr lang="en-US" dirty="0" err="1" smtClean="0">
                <a:solidFill>
                  <a:schemeClr val="bg1"/>
                </a:solidFill>
              </a:rPr>
              <a:t>Alogia</a:t>
            </a:r>
            <a:r>
              <a:rPr lang="en-US" dirty="0" smtClean="0">
                <a:solidFill>
                  <a:schemeClr val="bg1"/>
                </a:solidFill>
              </a:rPr>
              <a:t>)</a:t>
            </a:r>
          </a:p>
          <a:p>
            <a:pPr marL="914400" indent="-914400" algn="l">
              <a:buFont typeface="+mj-lt"/>
              <a:buAutoNum type="arabicPeriod"/>
            </a:pPr>
            <a:r>
              <a:rPr lang="en-US" dirty="0" smtClean="0">
                <a:solidFill>
                  <a:schemeClr val="bg1"/>
                </a:solidFill>
              </a:rPr>
              <a:t>Blunted affect (less anger, sadness, joy or other feelings)</a:t>
            </a:r>
          </a:p>
          <a:p>
            <a:pPr marL="914400" indent="-914400" algn="l">
              <a:buFont typeface="+mj-lt"/>
              <a:buAutoNum type="arabicPeriod"/>
            </a:pPr>
            <a:r>
              <a:rPr lang="en-US" dirty="0" smtClean="0">
                <a:solidFill>
                  <a:schemeClr val="bg1"/>
                </a:solidFill>
              </a:rPr>
              <a:t>Flat affect (No emotions)</a:t>
            </a:r>
          </a:p>
          <a:p>
            <a:pPr marL="914400" indent="-914400" algn="l">
              <a:buFont typeface="+mj-lt"/>
              <a:buAutoNum type="arabicPeriod"/>
            </a:pPr>
            <a:r>
              <a:rPr lang="en-US" dirty="0" err="1" smtClean="0">
                <a:solidFill>
                  <a:schemeClr val="bg1"/>
                </a:solidFill>
              </a:rPr>
              <a:t>Avolition</a:t>
            </a:r>
            <a:r>
              <a:rPr lang="en-US" dirty="0" smtClean="0">
                <a:solidFill>
                  <a:schemeClr val="bg1"/>
                </a:solidFill>
              </a:rPr>
              <a:t> (inability to start or complete course of action) </a:t>
            </a:r>
          </a:p>
        </p:txBody>
      </p:sp>
      <p:sp>
        <p:nvSpPr>
          <p:cNvPr id="6" name="Rectangle 5"/>
          <p:cNvSpPr/>
          <p:nvPr/>
        </p:nvSpPr>
        <p:spPr>
          <a:xfrm>
            <a:off x="1206126" y="804851"/>
            <a:ext cx="12294347" cy="769441"/>
          </a:xfrm>
          <a:prstGeom prst="rect">
            <a:avLst/>
          </a:prstGeom>
          <a:noFill/>
        </p:spPr>
        <p:txBody>
          <a:bodyPr wrap="square" lIns="91440" tIns="45720" rIns="91440" bIns="45720">
            <a:spAutoFit/>
          </a:bodyPr>
          <a:lstStyle/>
          <a:p>
            <a:pPr algn="ctr"/>
            <a:r>
              <a:rPr lang="en-US" sz="44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Bahnschrift SemiBold" pitchFamily="34" charset="0"/>
              </a:rPr>
              <a:t>Schizophrenia Spectrum </a:t>
            </a:r>
            <a:r>
              <a:rPr lang="en-US" sz="4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Bahnschrift SemiBold" pitchFamily="34" charset="0"/>
              </a:rPr>
              <a:t>(Negative symptoms)</a:t>
            </a:r>
            <a:endParaRPr lang="en-US" sz="44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Bahnschrift SemiBold" pitchFamily="34" charset="0"/>
            </a:endParaRPr>
          </a:p>
        </p:txBody>
      </p:sp>
    </p:spTree>
    <p:extLst>
      <p:ext uri="{BB962C8B-B14F-4D97-AF65-F5344CB8AC3E}">
        <p14:creationId xmlns:p14="http://schemas.microsoft.com/office/powerpoint/2010/main" val="86084272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Learn Psychology with Vishal Pandey\background for different creati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2"/>
            <a:ext cx="14706600" cy="822648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650253" y="96966"/>
            <a:ext cx="11406094" cy="707886"/>
          </a:xfrm>
          <a:prstGeom prst="rect">
            <a:avLst/>
          </a:prstGeom>
          <a:noFill/>
        </p:spPr>
        <p:txBody>
          <a:bodyPr wrap="squar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itchFamily="34" charset="0"/>
              </a:rPr>
              <a:t>Major Psychological Disorders</a:t>
            </a:r>
          </a:p>
        </p:txBody>
      </p:sp>
      <p:sp>
        <p:nvSpPr>
          <p:cNvPr id="5" name="Content Placeholder 2"/>
          <p:cNvSpPr txBox="1">
            <a:spLocks/>
          </p:cNvSpPr>
          <p:nvPr/>
        </p:nvSpPr>
        <p:spPr>
          <a:xfrm>
            <a:off x="429491" y="2149073"/>
            <a:ext cx="13944600" cy="5674995"/>
          </a:xfrm>
          <a:prstGeom prst="rect">
            <a:avLst/>
          </a:prstGeom>
        </p:spPr>
        <p:txBody>
          <a:bodyPr vert="horz" lIns="130622" tIns="65311" rIns="130622" bIns="65311" rtlCol="0">
            <a:normAutofit/>
          </a:bodyPr>
          <a:lstStyle>
            <a:lvl1pPr marL="0" indent="0" algn="ctr" defTabSz="1306220" rtl="0" eaLnBrk="1" latinLnBrk="0" hangingPunct="1">
              <a:spcBef>
                <a:spcPct val="20000"/>
              </a:spcBef>
              <a:buFont typeface="Arial" pitchFamily="34" charset="0"/>
              <a:buNone/>
              <a:defRPr sz="4600" kern="1200">
                <a:solidFill>
                  <a:schemeClr val="tx1">
                    <a:tint val="75000"/>
                  </a:schemeClr>
                </a:solidFill>
                <a:latin typeface="+mn-lt"/>
                <a:ea typeface="+mn-ea"/>
                <a:cs typeface="+mn-cs"/>
              </a:defRPr>
            </a:lvl1pPr>
            <a:lvl2pPr marL="653110" indent="0" algn="ctr" defTabSz="1306220" rtl="0" eaLnBrk="1" latinLnBrk="0" hangingPunct="1">
              <a:spcBef>
                <a:spcPct val="20000"/>
              </a:spcBef>
              <a:buFont typeface="Arial" pitchFamily="34" charset="0"/>
              <a:buNone/>
              <a:defRPr sz="4000" kern="1200">
                <a:solidFill>
                  <a:schemeClr val="tx1">
                    <a:tint val="75000"/>
                  </a:schemeClr>
                </a:solidFill>
                <a:latin typeface="+mn-lt"/>
                <a:ea typeface="+mn-ea"/>
                <a:cs typeface="+mn-cs"/>
              </a:defRPr>
            </a:lvl2pPr>
            <a:lvl3pPr marL="1306220" indent="0" algn="ctr" defTabSz="1306220" rtl="0" eaLnBrk="1" latinLnBrk="0" hangingPunct="1">
              <a:spcBef>
                <a:spcPct val="20000"/>
              </a:spcBef>
              <a:buFont typeface="Arial" pitchFamily="34" charset="0"/>
              <a:buNone/>
              <a:defRPr sz="3400" kern="1200">
                <a:solidFill>
                  <a:schemeClr val="tx1">
                    <a:tint val="75000"/>
                  </a:schemeClr>
                </a:solidFill>
                <a:latin typeface="+mn-lt"/>
                <a:ea typeface="+mn-ea"/>
                <a:cs typeface="+mn-cs"/>
              </a:defRPr>
            </a:lvl3pPr>
            <a:lvl4pPr marL="195933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4pPr>
            <a:lvl5pPr marL="261244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5pPr>
            <a:lvl6pPr marL="326555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6pPr>
            <a:lvl7pPr marL="391866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7pPr>
            <a:lvl8pPr marL="457177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8pPr>
            <a:lvl9pPr marL="5224882"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9pPr>
          </a:lstStyle>
          <a:p>
            <a:pPr marL="914400" indent="-914400" algn="l">
              <a:buFont typeface="+mj-lt"/>
              <a:buAutoNum type="arabicPeriod"/>
            </a:pPr>
            <a:r>
              <a:rPr lang="en-US" dirty="0" smtClean="0">
                <a:solidFill>
                  <a:schemeClr val="bg1"/>
                </a:solidFill>
              </a:rPr>
              <a:t>Catatonia</a:t>
            </a:r>
          </a:p>
          <a:p>
            <a:pPr marL="1567510" lvl="1" indent="-914400" algn="l">
              <a:buFont typeface="+mj-lt"/>
              <a:buAutoNum type="arabicPeriod"/>
            </a:pPr>
            <a:r>
              <a:rPr lang="en-US" dirty="0" smtClean="0">
                <a:solidFill>
                  <a:schemeClr val="bg1"/>
                </a:solidFill>
              </a:rPr>
              <a:t>Catatonic Stupor</a:t>
            </a:r>
          </a:p>
          <a:p>
            <a:pPr marL="1567510" lvl="1" indent="-914400" algn="l">
              <a:buFont typeface="+mj-lt"/>
              <a:buAutoNum type="arabicPeriod"/>
            </a:pPr>
            <a:r>
              <a:rPr lang="en-US" dirty="0" smtClean="0">
                <a:solidFill>
                  <a:schemeClr val="bg1"/>
                </a:solidFill>
              </a:rPr>
              <a:t>Catatonic rigidity</a:t>
            </a:r>
          </a:p>
          <a:p>
            <a:pPr marL="1567510" lvl="1" indent="-914400" algn="l">
              <a:buFont typeface="+mj-lt"/>
              <a:buAutoNum type="arabicPeriod"/>
            </a:pPr>
            <a:r>
              <a:rPr lang="en-US" dirty="0" smtClean="0">
                <a:solidFill>
                  <a:schemeClr val="bg1"/>
                </a:solidFill>
              </a:rPr>
              <a:t>Catatonic posturing</a:t>
            </a:r>
          </a:p>
        </p:txBody>
      </p:sp>
      <p:sp>
        <p:nvSpPr>
          <p:cNvPr id="6" name="Rectangle 5"/>
          <p:cNvSpPr/>
          <p:nvPr/>
        </p:nvSpPr>
        <p:spPr>
          <a:xfrm>
            <a:off x="533400" y="804851"/>
            <a:ext cx="13840691" cy="769441"/>
          </a:xfrm>
          <a:prstGeom prst="rect">
            <a:avLst/>
          </a:prstGeom>
          <a:noFill/>
        </p:spPr>
        <p:txBody>
          <a:bodyPr wrap="square" lIns="91440" tIns="45720" rIns="91440" bIns="45720">
            <a:spAutoFit/>
          </a:bodyPr>
          <a:lstStyle/>
          <a:p>
            <a:pPr algn="ctr"/>
            <a:r>
              <a:rPr lang="en-US" sz="44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Bahnschrift SemiBold" pitchFamily="34" charset="0"/>
              </a:rPr>
              <a:t>Schizophrenia Spectrum </a:t>
            </a:r>
            <a:r>
              <a:rPr lang="en-US" sz="4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Bahnschrift SemiBold" pitchFamily="34" charset="0"/>
              </a:rPr>
              <a:t>(Psychomotor symptoms)</a:t>
            </a:r>
            <a:endParaRPr lang="en-US" sz="44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Bahnschrift SemiBold" pitchFamily="34" charset="0"/>
            </a:endParaRPr>
          </a:p>
        </p:txBody>
      </p:sp>
    </p:spTree>
    <p:extLst>
      <p:ext uri="{BB962C8B-B14F-4D97-AF65-F5344CB8AC3E}">
        <p14:creationId xmlns:p14="http://schemas.microsoft.com/office/powerpoint/2010/main" val="43416138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Learn Psychology with Vishal Pandey\background for different creati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2"/>
            <a:ext cx="14706600" cy="82264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650253" y="804852"/>
            <a:ext cx="11406094" cy="769441"/>
          </a:xfrm>
          <a:prstGeom prst="rect">
            <a:avLst/>
          </a:prstGeom>
          <a:noFill/>
        </p:spPr>
        <p:txBody>
          <a:bodyPr wrap="square" lIns="91440" tIns="45720" rIns="91440" bIns="45720">
            <a:spAutoFit/>
          </a:bodyPr>
          <a:lstStyle/>
          <a:p>
            <a:pPr algn="ctr"/>
            <a:r>
              <a:rPr lang="en-US" sz="4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Bahnschrift SemiBold" pitchFamily="34" charset="0"/>
              </a:rPr>
              <a:t>Practice Questions</a:t>
            </a:r>
            <a:endParaRPr lang="en-US" sz="44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Bahnschrift SemiBold" pitchFamily="34" charset="0"/>
            </a:endParaRPr>
          </a:p>
        </p:txBody>
      </p:sp>
      <p:sp>
        <p:nvSpPr>
          <p:cNvPr id="9" name="Rectangle 8"/>
          <p:cNvSpPr/>
          <p:nvPr/>
        </p:nvSpPr>
        <p:spPr>
          <a:xfrm>
            <a:off x="1650253" y="83096"/>
            <a:ext cx="11406094" cy="707886"/>
          </a:xfrm>
          <a:prstGeom prst="rect">
            <a:avLst/>
          </a:prstGeom>
          <a:noFill/>
        </p:spPr>
        <p:txBody>
          <a:bodyPr wrap="squar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itchFamily="34" charset="0"/>
              </a:rPr>
              <a:t>Major Psychological Disorders</a:t>
            </a:r>
          </a:p>
        </p:txBody>
      </p:sp>
      <p:sp>
        <p:nvSpPr>
          <p:cNvPr id="5" name="Content Placeholder 2"/>
          <p:cNvSpPr txBox="1">
            <a:spLocks/>
          </p:cNvSpPr>
          <p:nvPr/>
        </p:nvSpPr>
        <p:spPr>
          <a:xfrm>
            <a:off x="429491" y="2149073"/>
            <a:ext cx="13944600" cy="5674995"/>
          </a:xfrm>
          <a:prstGeom prst="rect">
            <a:avLst/>
          </a:prstGeom>
        </p:spPr>
        <p:txBody>
          <a:bodyPr vert="horz" lIns="130622" tIns="65311" rIns="130622" bIns="65311" rtlCol="0">
            <a:normAutofit fontScale="70000" lnSpcReduction="20000"/>
          </a:bodyPr>
          <a:lstStyle>
            <a:lvl1pPr marL="0" indent="0" algn="ctr" defTabSz="1306220" rtl="0" eaLnBrk="1" latinLnBrk="0" hangingPunct="1">
              <a:spcBef>
                <a:spcPct val="20000"/>
              </a:spcBef>
              <a:buFont typeface="Arial" pitchFamily="34" charset="0"/>
              <a:buNone/>
              <a:defRPr sz="4600" kern="1200">
                <a:solidFill>
                  <a:schemeClr val="tx1">
                    <a:tint val="75000"/>
                  </a:schemeClr>
                </a:solidFill>
                <a:latin typeface="+mn-lt"/>
                <a:ea typeface="+mn-ea"/>
                <a:cs typeface="+mn-cs"/>
              </a:defRPr>
            </a:lvl1pPr>
            <a:lvl2pPr marL="653110" indent="0" algn="ctr" defTabSz="1306220" rtl="0" eaLnBrk="1" latinLnBrk="0" hangingPunct="1">
              <a:spcBef>
                <a:spcPct val="20000"/>
              </a:spcBef>
              <a:buFont typeface="Arial" pitchFamily="34" charset="0"/>
              <a:buNone/>
              <a:defRPr sz="4000" kern="1200">
                <a:solidFill>
                  <a:schemeClr val="tx1">
                    <a:tint val="75000"/>
                  </a:schemeClr>
                </a:solidFill>
                <a:latin typeface="+mn-lt"/>
                <a:ea typeface="+mn-ea"/>
                <a:cs typeface="+mn-cs"/>
              </a:defRPr>
            </a:lvl2pPr>
            <a:lvl3pPr marL="1306220" indent="0" algn="ctr" defTabSz="1306220" rtl="0" eaLnBrk="1" latinLnBrk="0" hangingPunct="1">
              <a:spcBef>
                <a:spcPct val="20000"/>
              </a:spcBef>
              <a:buFont typeface="Arial" pitchFamily="34" charset="0"/>
              <a:buNone/>
              <a:defRPr sz="3400" kern="1200">
                <a:solidFill>
                  <a:schemeClr val="tx1">
                    <a:tint val="75000"/>
                  </a:schemeClr>
                </a:solidFill>
                <a:latin typeface="+mn-lt"/>
                <a:ea typeface="+mn-ea"/>
                <a:cs typeface="+mn-cs"/>
              </a:defRPr>
            </a:lvl3pPr>
            <a:lvl4pPr marL="195933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4pPr>
            <a:lvl5pPr marL="261244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5pPr>
            <a:lvl6pPr marL="326555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6pPr>
            <a:lvl7pPr marL="391866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7pPr>
            <a:lvl8pPr marL="457177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8pPr>
            <a:lvl9pPr marL="5224882"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9pPr>
          </a:lstStyle>
          <a:p>
            <a:pPr algn="l"/>
            <a:r>
              <a:rPr lang="en-US" dirty="0">
                <a:solidFill>
                  <a:schemeClr val="bg1"/>
                </a:solidFill>
              </a:rPr>
              <a:t>Q. Explain the factors to prevent suicide. </a:t>
            </a:r>
          </a:p>
          <a:p>
            <a:pPr algn="l"/>
            <a:r>
              <a:rPr lang="en-US" dirty="0" smtClean="0">
                <a:solidFill>
                  <a:schemeClr val="bg1"/>
                </a:solidFill>
              </a:rPr>
              <a:t>Q. </a:t>
            </a:r>
            <a:r>
              <a:rPr lang="en-US" dirty="0">
                <a:solidFill>
                  <a:schemeClr val="bg1"/>
                </a:solidFill>
              </a:rPr>
              <a:t>Define bipolar mood disorder.</a:t>
            </a:r>
            <a:r>
              <a:rPr lang="en-US" dirty="0" smtClean="0">
                <a:solidFill>
                  <a:schemeClr val="bg1"/>
                </a:solidFill>
              </a:rPr>
              <a:t> </a:t>
            </a:r>
          </a:p>
          <a:p>
            <a:pPr algn="l"/>
            <a:r>
              <a:rPr lang="en-US" dirty="0" smtClean="0">
                <a:solidFill>
                  <a:schemeClr val="bg1"/>
                </a:solidFill>
              </a:rPr>
              <a:t>Q. </a:t>
            </a:r>
            <a:r>
              <a:rPr lang="en-US" dirty="0">
                <a:solidFill>
                  <a:schemeClr val="bg1"/>
                </a:solidFill>
              </a:rPr>
              <a:t>What are delusions? Explain delusion of </a:t>
            </a:r>
            <a:r>
              <a:rPr lang="en-US" dirty="0" err="1">
                <a:solidFill>
                  <a:schemeClr val="bg1"/>
                </a:solidFill>
              </a:rPr>
              <a:t>granduer</a:t>
            </a:r>
            <a:r>
              <a:rPr lang="en-US" dirty="0">
                <a:solidFill>
                  <a:schemeClr val="bg1"/>
                </a:solidFill>
              </a:rPr>
              <a:t> and delusion of persecution. </a:t>
            </a:r>
          </a:p>
          <a:p>
            <a:pPr algn="l"/>
            <a:r>
              <a:rPr lang="en-US" dirty="0">
                <a:solidFill>
                  <a:schemeClr val="bg1"/>
                </a:solidFill>
              </a:rPr>
              <a:t>Q. Explain Formal thought disorder. </a:t>
            </a:r>
          </a:p>
          <a:p>
            <a:pPr algn="l"/>
            <a:r>
              <a:rPr lang="en-US" dirty="0" smtClean="0">
                <a:solidFill>
                  <a:schemeClr val="bg1"/>
                </a:solidFill>
              </a:rPr>
              <a:t>Q. </a:t>
            </a:r>
            <a:r>
              <a:rPr lang="en-US" dirty="0">
                <a:solidFill>
                  <a:schemeClr val="bg1"/>
                </a:solidFill>
              </a:rPr>
              <a:t>Explain the following terms : </a:t>
            </a:r>
            <a:endParaRPr lang="en-US" dirty="0" smtClean="0">
              <a:solidFill>
                <a:schemeClr val="bg1"/>
              </a:solidFill>
            </a:endParaRPr>
          </a:p>
          <a:p>
            <a:pPr marL="914400" indent="-914400" algn="l">
              <a:buAutoNum type="alphaLcParenR"/>
            </a:pPr>
            <a:r>
              <a:rPr lang="en-US" dirty="0" err="1" smtClean="0">
                <a:solidFill>
                  <a:schemeClr val="bg1"/>
                </a:solidFill>
              </a:rPr>
              <a:t>Alogia</a:t>
            </a:r>
            <a:r>
              <a:rPr lang="en-US" dirty="0" smtClean="0">
                <a:solidFill>
                  <a:schemeClr val="bg1"/>
                </a:solidFill>
              </a:rPr>
              <a:t> </a:t>
            </a:r>
          </a:p>
          <a:p>
            <a:pPr marL="914400" indent="-914400" algn="l">
              <a:buAutoNum type="alphaLcParenR"/>
            </a:pPr>
            <a:r>
              <a:rPr lang="en-US" dirty="0" err="1" smtClean="0">
                <a:solidFill>
                  <a:schemeClr val="bg1"/>
                </a:solidFill>
              </a:rPr>
              <a:t>Avoliation</a:t>
            </a:r>
            <a:r>
              <a:rPr lang="en-US" dirty="0" smtClean="0">
                <a:solidFill>
                  <a:schemeClr val="bg1"/>
                </a:solidFill>
              </a:rPr>
              <a:t> </a:t>
            </a:r>
          </a:p>
          <a:p>
            <a:pPr marL="914400" indent="-914400" algn="l">
              <a:buAutoNum type="alphaLcParenR"/>
            </a:pPr>
            <a:r>
              <a:rPr lang="en-US" dirty="0" smtClean="0">
                <a:solidFill>
                  <a:schemeClr val="bg1"/>
                </a:solidFill>
              </a:rPr>
              <a:t>Flat </a:t>
            </a:r>
            <a:r>
              <a:rPr lang="en-US" dirty="0">
                <a:solidFill>
                  <a:schemeClr val="bg1"/>
                </a:solidFill>
              </a:rPr>
              <a:t>affect </a:t>
            </a:r>
            <a:endParaRPr lang="en-US" dirty="0" smtClean="0">
              <a:solidFill>
                <a:schemeClr val="bg1"/>
              </a:solidFill>
            </a:endParaRPr>
          </a:p>
          <a:p>
            <a:pPr marL="914400" indent="-914400" algn="l">
              <a:buAutoNum type="alphaLcParenR"/>
            </a:pPr>
            <a:r>
              <a:rPr lang="en-US" dirty="0" smtClean="0">
                <a:solidFill>
                  <a:schemeClr val="bg1"/>
                </a:solidFill>
              </a:rPr>
              <a:t>Catatonic </a:t>
            </a:r>
            <a:r>
              <a:rPr lang="en-US" dirty="0">
                <a:solidFill>
                  <a:schemeClr val="bg1"/>
                </a:solidFill>
              </a:rPr>
              <a:t>stupor </a:t>
            </a:r>
            <a:endParaRPr lang="en-US" dirty="0" smtClean="0">
              <a:solidFill>
                <a:schemeClr val="bg1"/>
              </a:solidFill>
            </a:endParaRPr>
          </a:p>
          <a:p>
            <a:pPr marL="914400" indent="-914400" algn="l">
              <a:buAutoNum type="alphaLcParenR"/>
            </a:pPr>
            <a:r>
              <a:rPr lang="en-US" dirty="0" smtClean="0">
                <a:solidFill>
                  <a:schemeClr val="bg1"/>
                </a:solidFill>
              </a:rPr>
              <a:t>Neologism </a:t>
            </a:r>
          </a:p>
          <a:p>
            <a:pPr marL="914400" indent="-914400" algn="l">
              <a:buAutoNum type="alphaLcParenR"/>
            </a:pPr>
            <a:r>
              <a:rPr lang="en-US" dirty="0" smtClean="0">
                <a:solidFill>
                  <a:schemeClr val="bg1"/>
                </a:solidFill>
              </a:rPr>
              <a:t>Perseveration </a:t>
            </a:r>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p:txBody>
      </p:sp>
    </p:spTree>
    <p:extLst>
      <p:ext uri="{BB962C8B-B14F-4D97-AF65-F5344CB8AC3E}">
        <p14:creationId xmlns:p14="http://schemas.microsoft.com/office/powerpoint/2010/main" val="23815420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fade">
                                      <p:cBhvr>
                                        <p:cTn id="5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Learn Psychology with Vishal Pandey\background for different creati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2"/>
            <a:ext cx="14706600" cy="82264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320248" y="533400"/>
            <a:ext cx="11406094" cy="769441"/>
          </a:xfrm>
          <a:prstGeom prst="rect">
            <a:avLst/>
          </a:prstGeom>
          <a:noFill/>
        </p:spPr>
        <p:txBody>
          <a:bodyPr wrap="square" lIns="91440" tIns="45720" rIns="91440" bIns="45720">
            <a:spAutoFit/>
          </a:bodyPr>
          <a:lstStyle/>
          <a:p>
            <a:pPr algn="ctr"/>
            <a:r>
              <a:rPr lang="en-U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itchFamily="34" charset="0"/>
              </a:rPr>
              <a:t> Abnormality &amp; Psychological Disorders</a:t>
            </a:r>
          </a:p>
        </p:txBody>
      </p:sp>
      <p:sp>
        <p:nvSpPr>
          <p:cNvPr id="3" name="Content Placeholder 2"/>
          <p:cNvSpPr>
            <a:spLocks noGrp="1"/>
          </p:cNvSpPr>
          <p:nvPr>
            <p:ph idx="1"/>
          </p:nvPr>
        </p:nvSpPr>
        <p:spPr>
          <a:xfrm>
            <a:off x="457200" y="1676400"/>
            <a:ext cx="13441680" cy="5674995"/>
          </a:xfrm>
        </p:spPr>
        <p:txBody>
          <a:bodyPr>
            <a:normAutofit/>
          </a:bodyPr>
          <a:lstStyle/>
          <a:p>
            <a:r>
              <a:rPr lang="en-US" dirty="0" smtClean="0">
                <a:solidFill>
                  <a:schemeClr val="bg1"/>
                </a:solidFill>
              </a:rPr>
              <a:t>Approaches of Normal &amp; Abnormal Behaviour</a:t>
            </a:r>
          </a:p>
          <a:p>
            <a:pPr lvl="1"/>
            <a:r>
              <a:rPr lang="en-US" sz="2900" dirty="0">
                <a:solidFill>
                  <a:schemeClr val="bg1"/>
                </a:solidFill>
              </a:rPr>
              <a:t>Deviation from Social Norms (Terrorists, Amazon)</a:t>
            </a:r>
          </a:p>
          <a:p>
            <a:pPr lvl="1"/>
            <a:r>
              <a:rPr lang="en-US" sz="2900" dirty="0" smtClean="0">
                <a:solidFill>
                  <a:schemeClr val="bg1"/>
                </a:solidFill>
              </a:rPr>
              <a:t>Maladaptive</a:t>
            </a:r>
          </a:p>
          <a:p>
            <a:pPr lvl="1"/>
            <a:endParaRPr lang="en-US" sz="2900" dirty="0">
              <a:solidFill>
                <a:schemeClr val="bg1"/>
              </a:solidFill>
            </a:endParaRPr>
          </a:p>
          <a:p>
            <a:r>
              <a:rPr lang="en-US" dirty="0" smtClean="0">
                <a:solidFill>
                  <a:schemeClr val="bg1"/>
                </a:solidFill>
              </a:rPr>
              <a:t>Historical Background</a:t>
            </a:r>
          </a:p>
          <a:p>
            <a:pPr marL="1167460" lvl="1" indent="-514350">
              <a:lnSpc>
                <a:spcPct val="80000"/>
              </a:lnSpc>
              <a:buFont typeface="+mj-lt"/>
              <a:buAutoNum type="arabicPeriod"/>
            </a:pPr>
            <a:r>
              <a:rPr lang="en-US" sz="2900" dirty="0">
                <a:solidFill>
                  <a:schemeClr val="bg1"/>
                </a:solidFill>
              </a:rPr>
              <a:t>Supernatural &amp; Magical forces</a:t>
            </a:r>
          </a:p>
          <a:p>
            <a:pPr marL="1167460" lvl="1" indent="-514350">
              <a:lnSpc>
                <a:spcPct val="80000"/>
              </a:lnSpc>
              <a:buFont typeface="+mj-lt"/>
              <a:buAutoNum type="arabicPeriod"/>
            </a:pPr>
            <a:r>
              <a:rPr lang="en-US" sz="2900" dirty="0">
                <a:solidFill>
                  <a:schemeClr val="bg1"/>
                </a:solidFill>
              </a:rPr>
              <a:t>Biological or Organic approach</a:t>
            </a:r>
          </a:p>
          <a:p>
            <a:pPr marL="1167460" lvl="1" indent="-514350">
              <a:lnSpc>
                <a:spcPct val="80000"/>
              </a:lnSpc>
              <a:buFont typeface="+mj-lt"/>
              <a:buAutoNum type="arabicPeriod"/>
            </a:pPr>
            <a:r>
              <a:rPr lang="en-US" sz="2900" dirty="0">
                <a:solidFill>
                  <a:schemeClr val="bg1"/>
                </a:solidFill>
              </a:rPr>
              <a:t>Psychological approach</a:t>
            </a:r>
          </a:p>
        </p:txBody>
      </p:sp>
    </p:spTree>
    <p:extLst>
      <p:ext uri="{BB962C8B-B14F-4D97-AF65-F5344CB8AC3E}">
        <p14:creationId xmlns:p14="http://schemas.microsoft.com/office/powerpoint/2010/main" val="40035215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Learn Psychology with Vishal Pandey\background for different creati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2"/>
            <a:ext cx="14706600" cy="82264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650253" y="914400"/>
            <a:ext cx="11406094" cy="769441"/>
          </a:xfrm>
          <a:prstGeom prst="rect">
            <a:avLst/>
          </a:prstGeom>
          <a:noFill/>
        </p:spPr>
        <p:txBody>
          <a:bodyPr wrap="square" lIns="91440" tIns="45720" rIns="91440" bIns="45720">
            <a:spAutoFit/>
          </a:bodyPr>
          <a:lstStyle/>
          <a:p>
            <a:pPr algn="ctr"/>
            <a:r>
              <a:rPr lang="en-US" sz="44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Bahnschrift SemiBold" pitchFamily="34" charset="0"/>
              </a:rPr>
              <a:t>Neurodevelopmental Disorders</a:t>
            </a:r>
          </a:p>
        </p:txBody>
      </p:sp>
      <p:sp>
        <p:nvSpPr>
          <p:cNvPr id="9" name="Rectangle 8"/>
          <p:cNvSpPr/>
          <p:nvPr/>
        </p:nvSpPr>
        <p:spPr>
          <a:xfrm>
            <a:off x="1650253" y="83096"/>
            <a:ext cx="11406094" cy="707886"/>
          </a:xfrm>
          <a:prstGeom prst="rect">
            <a:avLst/>
          </a:prstGeom>
          <a:noFill/>
        </p:spPr>
        <p:txBody>
          <a:bodyPr wrap="squar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itchFamily="34" charset="0"/>
              </a:rPr>
              <a:t>Major Psychological Disorders</a:t>
            </a:r>
          </a:p>
        </p:txBody>
      </p:sp>
      <p:sp>
        <p:nvSpPr>
          <p:cNvPr id="5" name="Content Placeholder 2"/>
          <p:cNvSpPr txBox="1">
            <a:spLocks/>
          </p:cNvSpPr>
          <p:nvPr/>
        </p:nvSpPr>
        <p:spPr>
          <a:xfrm>
            <a:off x="429491" y="2149073"/>
            <a:ext cx="13944600" cy="5674995"/>
          </a:xfrm>
          <a:prstGeom prst="rect">
            <a:avLst/>
          </a:prstGeom>
        </p:spPr>
        <p:txBody>
          <a:bodyPr vert="horz" lIns="130622" tIns="65311" rIns="130622" bIns="65311" rtlCol="0">
            <a:normAutofit fontScale="92500" lnSpcReduction="10000"/>
          </a:bodyPr>
          <a:lstStyle>
            <a:lvl1pPr marL="0" indent="0" algn="ctr" defTabSz="1306220" rtl="0" eaLnBrk="1" latinLnBrk="0" hangingPunct="1">
              <a:spcBef>
                <a:spcPct val="20000"/>
              </a:spcBef>
              <a:buFont typeface="Arial" pitchFamily="34" charset="0"/>
              <a:buNone/>
              <a:defRPr sz="4600" kern="1200">
                <a:solidFill>
                  <a:schemeClr val="tx1">
                    <a:tint val="75000"/>
                  </a:schemeClr>
                </a:solidFill>
                <a:latin typeface="+mn-lt"/>
                <a:ea typeface="+mn-ea"/>
                <a:cs typeface="+mn-cs"/>
              </a:defRPr>
            </a:lvl1pPr>
            <a:lvl2pPr marL="653110" indent="0" algn="ctr" defTabSz="1306220" rtl="0" eaLnBrk="1" latinLnBrk="0" hangingPunct="1">
              <a:spcBef>
                <a:spcPct val="20000"/>
              </a:spcBef>
              <a:buFont typeface="Arial" pitchFamily="34" charset="0"/>
              <a:buNone/>
              <a:defRPr sz="4000" kern="1200">
                <a:solidFill>
                  <a:schemeClr val="tx1">
                    <a:tint val="75000"/>
                  </a:schemeClr>
                </a:solidFill>
                <a:latin typeface="+mn-lt"/>
                <a:ea typeface="+mn-ea"/>
                <a:cs typeface="+mn-cs"/>
              </a:defRPr>
            </a:lvl2pPr>
            <a:lvl3pPr marL="1306220" indent="0" algn="ctr" defTabSz="1306220" rtl="0" eaLnBrk="1" latinLnBrk="0" hangingPunct="1">
              <a:spcBef>
                <a:spcPct val="20000"/>
              </a:spcBef>
              <a:buFont typeface="Arial" pitchFamily="34" charset="0"/>
              <a:buNone/>
              <a:defRPr sz="3400" kern="1200">
                <a:solidFill>
                  <a:schemeClr val="tx1">
                    <a:tint val="75000"/>
                  </a:schemeClr>
                </a:solidFill>
                <a:latin typeface="+mn-lt"/>
                <a:ea typeface="+mn-ea"/>
                <a:cs typeface="+mn-cs"/>
              </a:defRPr>
            </a:lvl3pPr>
            <a:lvl4pPr marL="195933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4pPr>
            <a:lvl5pPr marL="261244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5pPr>
            <a:lvl6pPr marL="326555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6pPr>
            <a:lvl7pPr marL="391866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7pPr>
            <a:lvl8pPr marL="457177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8pPr>
            <a:lvl9pPr marL="5224882"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9pPr>
          </a:lstStyle>
          <a:p>
            <a:pPr marL="685800" indent="-685800" algn="l">
              <a:buFont typeface="Arial" pitchFamily="34" charset="0"/>
              <a:buChar char="•"/>
            </a:pPr>
            <a:r>
              <a:rPr lang="en-US" dirty="0" smtClean="0">
                <a:solidFill>
                  <a:schemeClr val="bg1"/>
                </a:solidFill>
              </a:rPr>
              <a:t>They manifest in the early stages of development</a:t>
            </a:r>
          </a:p>
          <a:p>
            <a:pPr marL="685800" indent="-685800" algn="l">
              <a:buFont typeface="Arial" pitchFamily="34" charset="0"/>
              <a:buChar char="•"/>
            </a:pPr>
            <a:r>
              <a:rPr lang="en-US" dirty="0" smtClean="0">
                <a:solidFill>
                  <a:schemeClr val="bg1"/>
                </a:solidFill>
              </a:rPr>
              <a:t>Deficit or excess in a particular behaviour or age-appropriate behaviour</a:t>
            </a:r>
          </a:p>
          <a:p>
            <a:pPr marL="685800" indent="-685800" algn="l">
              <a:buFont typeface="Arial" pitchFamily="34" charset="0"/>
              <a:buChar char="•"/>
            </a:pPr>
            <a:r>
              <a:rPr lang="en-US" dirty="0" smtClean="0">
                <a:solidFill>
                  <a:schemeClr val="bg1"/>
                </a:solidFill>
              </a:rPr>
              <a:t>ADHD – Inattention &amp; hyperactivity </a:t>
            </a:r>
          </a:p>
          <a:p>
            <a:pPr marL="685800" indent="-685800" algn="l">
              <a:buFont typeface="Arial" pitchFamily="34" charset="0"/>
              <a:buChar char="•"/>
            </a:pPr>
            <a:r>
              <a:rPr lang="en-US" dirty="0" smtClean="0">
                <a:solidFill>
                  <a:schemeClr val="bg1"/>
                </a:solidFill>
              </a:rPr>
              <a:t>Autism Spectrum Disorder – not social, repetitive speech patterns</a:t>
            </a:r>
          </a:p>
          <a:p>
            <a:pPr marL="685800" indent="-685800" algn="l">
              <a:buFont typeface="Arial" pitchFamily="34" charset="0"/>
              <a:buChar char="•"/>
            </a:pPr>
            <a:r>
              <a:rPr lang="en-US" dirty="0" smtClean="0">
                <a:solidFill>
                  <a:schemeClr val="bg1"/>
                </a:solidFill>
              </a:rPr>
              <a:t>Intellectual Disability</a:t>
            </a:r>
          </a:p>
          <a:p>
            <a:pPr marL="685800" indent="-685800" algn="l">
              <a:buFont typeface="Arial" pitchFamily="34" charset="0"/>
              <a:buChar char="•"/>
            </a:pPr>
            <a:r>
              <a:rPr lang="en-US" dirty="0" smtClean="0">
                <a:solidFill>
                  <a:schemeClr val="bg1"/>
                </a:solidFill>
              </a:rPr>
              <a:t>Specific learning disability</a:t>
            </a:r>
          </a:p>
          <a:p>
            <a:pPr algn="l"/>
            <a:endParaRPr lang="en-US" dirty="0" smtClean="0">
              <a:solidFill>
                <a:schemeClr val="bg1"/>
              </a:solidFill>
            </a:endParaRPr>
          </a:p>
        </p:txBody>
      </p:sp>
    </p:spTree>
    <p:extLst>
      <p:ext uri="{BB962C8B-B14F-4D97-AF65-F5344CB8AC3E}">
        <p14:creationId xmlns:p14="http://schemas.microsoft.com/office/powerpoint/2010/main" val="128835686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Learn Psychology with Vishal Pandey\background for different creati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2"/>
            <a:ext cx="14706600" cy="82264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63226" y="819995"/>
            <a:ext cx="12980147" cy="769441"/>
          </a:xfrm>
          <a:prstGeom prst="rect">
            <a:avLst/>
          </a:prstGeom>
          <a:noFill/>
        </p:spPr>
        <p:txBody>
          <a:bodyPr wrap="square" lIns="91440" tIns="45720" rIns="91440" bIns="45720">
            <a:spAutoFit/>
          </a:bodyPr>
          <a:lstStyle/>
          <a:p>
            <a:pPr algn="ctr"/>
            <a:r>
              <a:rPr lang="en-US" sz="44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Bahnschrift SemiBold" pitchFamily="34" charset="0"/>
              </a:rPr>
              <a:t>Disruptive, Impulse-control &amp; Conduct Disorders</a:t>
            </a:r>
          </a:p>
        </p:txBody>
      </p:sp>
      <p:sp>
        <p:nvSpPr>
          <p:cNvPr id="9" name="Rectangle 8"/>
          <p:cNvSpPr/>
          <p:nvPr/>
        </p:nvSpPr>
        <p:spPr>
          <a:xfrm>
            <a:off x="1650253" y="112109"/>
            <a:ext cx="11406094" cy="707886"/>
          </a:xfrm>
          <a:prstGeom prst="rect">
            <a:avLst/>
          </a:prstGeom>
          <a:noFill/>
        </p:spPr>
        <p:txBody>
          <a:bodyPr wrap="squar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itchFamily="34" charset="0"/>
              </a:rPr>
              <a:t>Major Psychological Disorders</a:t>
            </a:r>
          </a:p>
        </p:txBody>
      </p:sp>
      <p:sp>
        <p:nvSpPr>
          <p:cNvPr id="5" name="Content Placeholder 2"/>
          <p:cNvSpPr txBox="1">
            <a:spLocks/>
          </p:cNvSpPr>
          <p:nvPr/>
        </p:nvSpPr>
        <p:spPr>
          <a:xfrm>
            <a:off x="429491" y="2149073"/>
            <a:ext cx="13944600" cy="5674995"/>
          </a:xfrm>
          <a:prstGeom prst="rect">
            <a:avLst/>
          </a:prstGeom>
        </p:spPr>
        <p:txBody>
          <a:bodyPr vert="horz" lIns="130622" tIns="65311" rIns="130622" bIns="65311" rtlCol="0">
            <a:normAutofit/>
          </a:bodyPr>
          <a:lstStyle>
            <a:lvl1pPr marL="0" indent="0" algn="ctr" defTabSz="1306220" rtl="0" eaLnBrk="1" latinLnBrk="0" hangingPunct="1">
              <a:spcBef>
                <a:spcPct val="20000"/>
              </a:spcBef>
              <a:buFont typeface="Arial" pitchFamily="34" charset="0"/>
              <a:buNone/>
              <a:defRPr sz="4600" kern="1200">
                <a:solidFill>
                  <a:schemeClr val="tx1">
                    <a:tint val="75000"/>
                  </a:schemeClr>
                </a:solidFill>
                <a:latin typeface="+mn-lt"/>
                <a:ea typeface="+mn-ea"/>
                <a:cs typeface="+mn-cs"/>
              </a:defRPr>
            </a:lvl1pPr>
            <a:lvl2pPr marL="653110" indent="0" algn="ctr" defTabSz="1306220" rtl="0" eaLnBrk="1" latinLnBrk="0" hangingPunct="1">
              <a:spcBef>
                <a:spcPct val="20000"/>
              </a:spcBef>
              <a:buFont typeface="Arial" pitchFamily="34" charset="0"/>
              <a:buNone/>
              <a:defRPr sz="4000" kern="1200">
                <a:solidFill>
                  <a:schemeClr val="tx1">
                    <a:tint val="75000"/>
                  </a:schemeClr>
                </a:solidFill>
                <a:latin typeface="+mn-lt"/>
                <a:ea typeface="+mn-ea"/>
                <a:cs typeface="+mn-cs"/>
              </a:defRPr>
            </a:lvl2pPr>
            <a:lvl3pPr marL="1306220" indent="0" algn="ctr" defTabSz="1306220" rtl="0" eaLnBrk="1" latinLnBrk="0" hangingPunct="1">
              <a:spcBef>
                <a:spcPct val="20000"/>
              </a:spcBef>
              <a:buFont typeface="Arial" pitchFamily="34" charset="0"/>
              <a:buNone/>
              <a:defRPr sz="3400" kern="1200">
                <a:solidFill>
                  <a:schemeClr val="tx1">
                    <a:tint val="75000"/>
                  </a:schemeClr>
                </a:solidFill>
                <a:latin typeface="+mn-lt"/>
                <a:ea typeface="+mn-ea"/>
                <a:cs typeface="+mn-cs"/>
              </a:defRPr>
            </a:lvl3pPr>
            <a:lvl4pPr marL="195933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4pPr>
            <a:lvl5pPr marL="261244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5pPr>
            <a:lvl6pPr marL="326555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6pPr>
            <a:lvl7pPr marL="391866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7pPr>
            <a:lvl8pPr marL="457177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8pPr>
            <a:lvl9pPr marL="5224882"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9pPr>
          </a:lstStyle>
          <a:p>
            <a:pPr marL="685800" indent="-685800" algn="l">
              <a:buFont typeface="Arial" pitchFamily="34" charset="0"/>
              <a:buChar char="•"/>
            </a:pPr>
            <a:r>
              <a:rPr lang="en-US" dirty="0" smtClean="0">
                <a:solidFill>
                  <a:schemeClr val="bg1"/>
                </a:solidFill>
              </a:rPr>
              <a:t>Oppositional Defiant Disorder</a:t>
            </a:r>
          </a:p>
          <a:p>
            <a:pPr marL="685800" indent="-685800" algn="l">
              <a:buFont typeface="Arial" pitchFamily="34" charset="0"/>
              <a:buChar char="•"/>
            </a:pPr>
            <a:r>
              <a:rPr lang="en-US" dirty="0" smtClean="0">
                <a:solidFill>
                  <a:schemeClr val="bg1"/>
                </a:solidFill>
              </a:rPr>
              <a:t>Conduct Disorder</a:t>
            </a:r>
          </a:p>
          <a:p>
            <a:pPr marL="1338910" lvl="1" indent="-685800" algn="l">
              <a:buFont typeface="Arial" pitchFamily="34" charset="0"/>
              <a:buChar char="•"/>
            </a:pPr>
            <a:r>
              <a:rPr lang="en-US" dirty="0" smtClean="0">
                <a:solidFill>
                  <a:schemeClr val="bg1"/>
                </a:solidFill>
              </a:rPr>
              <a:t>Verbal Aggression</a:t>
            </a:r>
          </a:p>
          <a:p>
            <a:pPr marL="1338910" lvl="1" indent="-685800" algn="l">
              <a:buFont typeface="Arial" pitchFamily="34" charset="0"/>
              <a:buChar char="•"/>
            </a:pPr>
            <a:r>
              <a:rPr lang="en-US" dirty="0" smtClean="0">
                <a:solidFill>
                  <a:schemeClr val="bg1"/>
                </a:solidFill>
              </a:rPr>
              <a:t>Physical Aggression</a:t>
            </a:r>
          </a:p>
          <a:p>
            <a:pPr marL="1338910" lvl="1" indent="-685800" algn="l">
              <a:buFont typeface="Arial" pitchFamily="34" charset="0"/>
              <a:buChar char="•"/>
            </a:pPr>
            <a:r>
              <a:rPr lang="en-US" dirty="0" smtClean="0">
                <a:solidFill>
                  <a:schemeClr val="bg1"/>
                </a:solidFill>
              </a:rPr>
              <a:t>Hostile Aggression</a:t>
            </a:r>
          </a:p>
          <a:p>
            <a:pPr marL="1338910" lvl="1" indent="-685800" algn="l">
              <a:buFont typeface="Arial" pitchFamily="34" charset="0"/>
              <a:buChar char="•"/>
            </a:pPr>
            <a:r>
              <a:rPr lang="en-US" dirty="0" smtClean="0">
                <a:solidFill>
                  <a:schemeClr val="bg1"/>
                </a:solidFill>
              </a:rPr>
              <a:t>Proactive Aggression</a:t>
            </a:r>
          </a:p>
        </p:txBody>
      </p:sp>
    </p:spTree>
    <p:extLst>
      <p:ext uri="{BB962C8B-B14F-4D97-AF65-F5344CB8AC3E}">
        <p14:creationId xmlns:p14="http://schemas.microsoft.com/office/powerpoint/2010/main" val="128835686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Learn Psychology with Vishal Pandey\background for different creati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2"/>
            <a:ext cx="14706600" cy="82264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650253" y="804852"/>
            <a:ext cx="11406094" cy="769441"/>
          </a:xfrm>
          <a:prstGeom prst="rect">
            <a:avLst/>
          </a:prstGeom>
          <a:noFill/>
        </p:spPr>
        <p:txBody>
          <a:bodyPr wrap="square" lIns="91440" tIns="45720" rIns="91440" bIns="45720">
            <a:spAutoFit/>
          </a:bodyPr>
          <a:lstStyle/>
          <a:p>
            <a:pPr algn="ctr"/>
            <a:r>
              <a:rPr lang="en-US" sz="44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Bahnschrift SemiBold" pitchFamily="34" charset="0"/>
              </a:rPr>
              <a:t>Feeding &amp; Eating Disorders</a:t>
            </a:r>
          </a:p>
        </p:txBody>
      </p:sp>
      <p:sp>
        <p:nvSpPr>
          <p:cNvPr id="9" name="Rectangle 8"/>
          <p:cNvSpPr/>
          <p:nvPr/>
        </p:nvSpPr>
        <p:spPr>
          <a:xfrm>
            <a:off x="1650253" y="96966"/>
            <a:ext cx="11406094" cy="707886"/>
          </a:xfrm>
          <a:prstGeom prst="rect">
            <a:avLst/>
          </a:prstGeom>
          <a:noFill/>
        </p:spPr>
        <p:txBody>
          <a:bodyPr wrap="squar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itchFamily="34" charset="0"/>
              </a:rPr>
              <a:t>Major Psychological Disorders</a:t>
            </a:r>
          </a:p>
        </p:txBody>
      </p:sp>
      <p:sp>
        <p:nvSpPr>
          <p:cNvPr id="5" name="Content Placeholder 2"/>
          <p:cNvSpPr txBox="1">
            <a:spLocks/>
          </p:cNvSpPr>
          <p:nvPr/>
        </p:nvSpPr>
        <p:spPr>
          <a:xfrm>
            <a:off x="429491" y="2149073"/>
            <a:ext cx="13944600" cy="5674995"/>
          </a:xfrm>
          <a:prstGeom prst="rect">
            <a:avLst/>
          </a:prstGeom>
        </p:spPr>
        <p:txBody>
          <a:bodyPr vert="horz" lIns="130622" tIns="65311" rIns="130622" bIns="65311" rtlCol="0">
            <a:normAutofit/>
          </a:bodyPr>
          <a:lstStyle>
            <a:lvl1pPr marL="0" indent="0" algn="ctr" defTabSz="1306220" rtl="0" eaLnBrk="1" latinLnBrk="0" hangingPunct="1">
              <a:spcBef>
                <a:spcPct val="20000"/>
              </a:spcBef>
              <a:buFont typeface="Arial" pitchFamily="34" charset="0"/>
              <a:buNone/>
              <a:defRPr sz="4600" kern="1200">
                <a:solidFill>
                  <a:schemeClr val="tx1">
                    <a:tint val="75000"/>
                  </a:schemeClr>
                </a:solidFill>
                <a:latin typeface="+mn-lt"/>
                <a:ea typeface="+mn-ea"/>
                <a:cs typeface="+mn-cs"/>
              </a:defRPr>
            </a:lvl1pPr>
            <a:lvl2pPr marL="653110" indent="0" algn="ctr" defTabSz="1306220" rtl="0" eaLnBrk="1" latinLnBrk="0" hangingPunct="1">
              <a:spcBef>
                <a:spcPct val="20000"/>
              </a:spcBef>
              <a:buFont typeface="Arial" pitchFamily="34" charset="0"/>
              <a:buNone/>
              <a:defRPr sz="4000" kern="1200">
                <a:solidFill>
                  <a:schemeClr val="tx1">
                    <a:tint val="75000"/>
                  </a:schemeClr>
                </a:solidFill>
                <a:latin typeface="+mn-lt"/>
                <a:ea typeface="+mn-ea"/>
                <a:cs typeface="+mn-cs"/>
              </a:defRPr>
            </a:lvl2pPr>
            <a:lvl3pPr marL="1306220" indent="0" algn="ctr" defTabSz="1306220" rtl="0" eaLnBrk="1" latinLnBrk="0" hangingPunct="1">
              <a:spcBef>
                <a:spcPct val="20000"/>
              </a:spcBef>
              <a:buFont typeface="Arial" pitchFamily="34" charset="0"/>
              <a:buNone/>
              <a:defRPr sz="3400" kern="1200">
                <a:solidFill>
                  <a:schemeClr val="tx1">
                    <a:tint val="75000"/>
                  </a:schemeClr>
                </a:solidFill>
                <a:latin typeface="+mn-lt"/>
                <a:ea typeface="+mn-ea"/>
                <a:cs typeface="+mn-cs"/>
              </a:defRPr>
            </a:lvl3pPr>
            <a:lvl4pPr marL="195933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4pPr>
            <a:lvl5pPr marL="261244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5pPr>
            <a:lvl6pPr marL="326555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6pPr>
            <a:lvl7pPr marL="391866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7pPr>
            <a:lvl8pPr marL="457177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8pPr>
            <a:lvl9pPr marL="5224882"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9pPr>
          </a:lstStyle>
          <a:p>
            <a:pPr marL="685800" indent="-685800" algn="l">
              <a:buFont typeface="Arial" pitchFamily="34" charset="0"/>
              <a:buChar char="•"/>
            </a:pPr>
            <a:r>
              <a:rPr lang="en-US" dirty="0" smtClean="0">
                <a:solidFill>
                  <a:schemeClr val="bg1"/>
                </a:solidFill>
              </a:rPr>
              <a:t>Eating Disorders</a:t>
            </a:r>
          </a:p>
          <a:p>
            <a:pPr marL="1338910" lvl="1" indent="-685800" algn="l">
              <a:buFont typeface="Arial" pitchFamily="34" charset="0"/>
              <a:buChar char="•"/>
            </a:pPr>
            <a:r>
              <a:rPr lang="en-US" dirty="0" smtClean="0">
                <a:solidFill>
                  <a:schemeClr val="bg1"/>
                </a:solidFill>
              </a:rPr>
              <a:t>Anorexia Nervosa</a:t>
            </a:r>
          </a:p>
          <a:p>
            <a:pPr marL="1338910" lvl="1" indent="-685800" algn="l">
              <a:buFont typeface="Arial" pitchFamily="34" charset="0"/>
              <a:buChar char="•"/>
            </a:pPr>
            <a:r>
              <a:rPr lang="en-US" dirty="0" smtClean="0">
                <a:solidFill>
                  <a:schemeClr val="bg1"/>
                </a:solidFill>
              </a:rPr>
              <a:t>Bulimia Nervosa</a:t>
            </a:r>
          </a:p>
          <a:p>
            <a:pPr marL="1338910" lvl="1" indent="-685800" algn="l">
              <a:buFont typeface="Arial" pitchFamily="34" charset="0"/>
              <a:buChar char="•"/>
            </a:pPr>
            <a:r>
              <a:rPr lang="en-US" dirty="0" smtClean="0">
                <a:solidFill>
                  <a:schemeClr val="bg1"/>
                </a:solidFill>
              </a:rPr>
              <a:t>Binge Eating</a:t>
            </a:r>
          </a:p>
          <a:p>
            <a:pPr lvl="1" algn="l"/>
            <a:endParaRPr lang="en-US" dirty="0" smtClean="0">
              <a:solidFill>
                <a:schemeClr val="bg1"/>
              </a:solidFill>
            </a:endParaRPr>
          </a:p>
        </p:txBody>
      </p:sp>
    </p:spTree>
    <p:extLst>
      <p:ext uri="{BB962C8B-B14F-4D97-AF65-F5344CB8AC3E}">
        <p14:creationId xmlns:p14="http://schemas.microsoft.com/office/powerpoint/2010/main" val="128835686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Learn Psychology with Vishal Pandey\background for different creati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2"/>
            <a:ext cx="14706600" cy="82264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650253" y="804852"/>
            <a:ext cx="11406094" cy="769441"/>
          </a:xfrm>
          <a:prstGeom prst="rect">
            <a:avLst/>
          </a:prstGeom>
          <a:noFill/>
        </p:spPr>
        <p:txBody>
          <a:bodyPr wrap="square" lIns="91440" tIns="45720" rIns="91440" bIns="45720">
            <a:spAutoFit/>
          </a:bodyPr>
          <a:lstStyle/>
          <a:p>
            <a:pPr algn="ctr"/>
            <a:r>
              <a:rPr lang="en-US" sz="44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Bahnschrift SemiBold" pitchFamily="34" charset="0"/>
              </a:rPr>
              <a:t>Substance-Related &amp; Addictive Disorders</a:t>
            </a:r>
          </a:p>
        </p:txBody>
      </p:sp>
      <p:sp>
        <p:nvSpPr>
          <p:cNvPr id="9" name="Rectangle 8"/>
          <p:cNvSpPr/>
          <p:nvPr/>
        </p:nvSpPr>
        <p:spPr>
          <a:xfrm>
            <a:off x="1650253" y="83096"/>
            <a:ext cx="11406094" cy="707886"/>
          </a:xfrm>
          <a:prstGeom prst="rect">
            <a:avLst/>
          </a:prstGeom>
          <a:noFill/>
        </p:spPr>
        <p:txBody>
          <a:bodyPr wrap="squar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itchFamily="34" charset="0"/>
              </a:rPr>
              <a:t>Major Psychological Disorders</a:t>
            </a:r>
          </a:p>
        </p:txBody>
      </p:sp>
      <p:sp>
        <p:nvSpPr>
          <p:cNvPr id="5" name="Content Placeholder 2"/>
          <p:cNvSpPr txBox="1">
            <a:spLocks/>
          </p:cNvSpPr>
          <p:nvPr/>
        </p:nvSpPr>
        <p:spPr>
          <a:xfrm>
            <a:off x="429491" y="2149073"/>
            <a:ext cx="13944600" cy="5674995"/>
          </a:xfrm>
          <a:prstGeom prst="rect">
            <a:avLst/>
          </a:prstGeom>
        </p:spPr>
        <p:txBody>
          <a:bodyPr vert="horz" lIns="130622" tIns="65311" rIns="130622" bIns="65311" rtlCol="0">
            <a:normAutofit fontScale="92500" lnSpcReduction="20000"/>
          </a:bodyPr>
          <a:lstStyle>
            <a:lvl1pPr marL="0" indent="0" algn="ctr" defTabSz="1306220" rtl="0" eaLnBrk="1" latinLnBrk="0" hangingPunct="1">
              <a:spcBef>
                <a:spcPct val="20000"/>
              </a:spcBef>
              <a:buFont typeface="Arial" pitchFamily="34" charset="0"/>
              <a:buNone/>
              <a:defRPr sz="4600" kern="1200">
                <a:solidFill>
                  <a:schemeClr val="tx1">
                    <a:tint val="75000"/>
                  </a:schemeClr>
                </a:solidFill>
                <a:latin typeface="+mn-lt"/>
                <a:ea typeface="+mn-ea"/>
                <a:cs typeface="+mn-cs"/>
              </a:defRPr>
            </a:lvl1pPr>
            <a:lvl2pPr marL="653110" indent="0" algn="ctr" defTabSz="1306220" rtl="0" eaLnBrk="1" latinLnBrk="0" hangingPunct="1">
              <a:spcBef>
                <a:spcPct val="20000"/>
              </a:spcBef>
              <a:buFont typeface="Arial" pitchFamily="34" charset="0"/>
              <a:buNone/>
              <a:defRPr sz="4000" kern="1200">
                <a:solidFill>
                  <a:schemeClr val="tx1">
                    <a:tint val="75000"/>
                  </a:schemeClr>
                </a:solidFill>
                <a:latin typeface="+mn-lt"/>
                <a:ea typeface="+mn-ea"/>
                <a:cs typeface="+mn-cs"/>
              </a:defRPr>
            </a:lvl2pPr>
            <a:lvl3pPr marL="1306220" indent="0" algn="ctr" defTabSz="1306220" rtl="0" eaLnBrk="1" latinLnBrk="0" hangingPunct="1">
              <a:spcBef>
                <a:spcPct val="20000"/>
              </a:spcBef>
              <a:buFont typeface="Arial" pitchFamily="34" charset="0"/>
              <a:buNone/>
              <a:defRPr sz="3400" kern="1200">
                <a:solidFill>
                  <a:schemeClr val="tx1">
                    <a:tint val="75000"/>
                  </a:schemeClr>
                </a:solidFill>
                <a:latin typeface="+mn-lt"/>
                <a:ea typeface="+mn-ea"/>
                <a:cs typeface="+mn-cs"/>
              </a:defRPr>
            </a:lvl3pPr>
            <a:lvl4pPr marL="195933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4pPr>
            <a:lvl5pPr marL="261244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5pPr>
            <a:lvl6pPr marL="326555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6pPr>
            <a:lvl7pPr marL="391866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7pPr>
            <a:lvl8pPr marL="457177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8pPr>
            <a:lvl9pPr marL="5224882"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9pPr>
          </a:lstStyle>
          <a:p>
            <a:pPr marL="685800" indent="-685800" algn="l">
              <a:buFont typeface="Arial" pitchFamily="34" charset="0"/>
              <a:buChar char="•"/>
            </a:pPr>
            <a:r>
              <a:rPr lang="en-US" dirty="0" smtClean="0">
                <a:solidFill>
                  <a:schemeClr val="bg1"/>
                </a:solidFill>
              </a:rPr>
              <a:t>Alcohol</a:t>
            </a:r>
          </a:p>
          <a:p>
            <a:pPr marL="1338910" lvl="1" indent="-685800" algn="l">
              <a:buFont typeface="Arial" pitchFamily="34" charset="0"/>
              <a:buChar char="•"/>
            </a:pPr>
            <a:r>
              <a:rPr lang="en-US" dirty="0" smtClean="0">
                <a:solidFill>
                  <a:schemeClr val="bg1"/>
                </a:solidFill>
              </a:rPr>
              <a:t>Drinking interferes with social behaviour</a:t>
            </a:r>
          </a:p>
          <a:p>
            <a:pPr marL="1338910" lvl="1" indent="-685800" algn="l">
              <a:buFont typeface="Arial" pitchFamily="34" charset="0"/>
              <a:buChar char="•"/>
            </a:pPr>
            <a:r>
              <a:rPr lang="en-US" dirty="0" smtClean="0">
                <a:solidFill>
                  <a:schemeClr val="bg1"/>
                </a:solidFill>
              </a:rPr>
              <a:t>It interferes with ability to think &amp; work</a:t>
            </a:r>
          </a:p>
          <a:p>
            <a:pPr marL="1338910" lvl="1" indent="-685800" algn="l">
              <a:buFont typeface="Arial" pitchFamily="34" charset="0"/>
              <a:buChar char="•"/>
            </a:pPr>
            <a:r>
              <a:rPr lang="en-US" dirty="0" smtClean="0">
                <a:solidFill>
                  <a:schemeClr val="bg1"/>
                </a:solidFill>
              </a:rPr>
              <a:t>Bodies build up tolerance &amp; they need to drink more.</a:t>
            </a:r>
          </a:p>
          <a:p>
            <a:pPr marL="1338910" lvl="1" indent="-685800" algn="l">
              <a:buFont typeface="Arial" pitchFamily="34" charset="0"/>
              <a:buChar char="•"/>
            </a:pPr>
            <a:r>
              <a:rPr lang="en-US" dirty="0" smtClean="0">
                <a:solidFill>
                  <a:schemeClr val="bg1"/>
                </a:solidFill>
              </a:rPr>
              <a:t>Alcoholism destroys millions of families, social relationships &amp; careers.</a:t>
            </a:r>
          </a:p>
          <a:p>
            <a:pPr marL="1338910" lvl="1" indent="-685800" algn="l">
              <a:buFont typeface="Arial" pitchFamily="34" charset="0"/>
              <a:buChar char="•"/>
            </a:pPr>
            <a:r>
              <a:rPr lang="en-US" dirty="0" smtClean="0">
                <a:solidFill>
                  <a:schemeClr val="bg1"/>
                </a:solidFill>
              </a:rPr>
              <a:t>It is the reason for many road accidents</a:t>
            </a:r>
          </a:p>
          <a:p>
            <a:pPr marL="1338910" lvl="1" indent="-685800" algn="l">
              <a:buFont typeface="Arial" pitchFamily="34" charset="0"/>
              <a:buChar char="•"/>
            </a:pPr>
            <a:r>
              <a:rPr lang="en-US" dirty="0" smtClean="0">
                <a:solidFill>
                  <a:schemeClr val="bg1"/>
                </a:solidFill>
              </a:rPr>
              <a:t>It also affects the children of persons with this disorders.</a:t>
            </a:r>
          </a:p>
          <a:p>
            <a:pPr marL="1338910" lvl="1" indent="-685800" algn="l">
              <a:buFont typeface="Arial" pitchFamily="34" charset="0"/>
              <a:buChar char="•"/>
            </a:pPr>
            <a:r>
              <a:rPr lang="en-US" dirty="0" smtClean="0">
                <a:solidFill>
                  <a:schemeClr val="bg1"/>
                </a:solidFill>
              </a:rPr>
              <a:t>These children face higher rates of psychological disorders.</a:t>
            </a:r>
          </a:p>
          <a:p>
            <a:pPr marL="1338910" lvl="1" indent="-685800" algn="l">
              <a:buFont typeface="Arial" pitchFamily="34" charset="0"/>
              <a:buChar char="•"/>
            </a:pPr>
            <a:r>
              <a:rPr lang="en-US" dirty="0" smtClean="0">
                <a:solidFill>
                  <a:schemeClr val="bg1"/>
                </a:solidFill>
              </a:rPr>
              <a:t>Excessive drinking can seriously damage physical health.</a:t>
            </a:r>
          </a:p>
          <a:p>
            <a:pPr algn="l"/>
            <a:endParaRPr lang="en-US" dirty="0" smtClean="0">
              <a:solidFill>
                <a:schemeClr val="bg1"/>
              </a:solidFill>
            </a:endParaRPr>
          </a:p>
        </p:txBody>
      </p:sp>
    </p:spTree>
    <p:extLst>
      <p:ext uri="{BB962C8B-B14F-4D97-AF65-F5344CB8AC3E}">
        <p14:creationId xmlns:p14="http://schemas.microsoft.com/office/powerpoint/2010/main" val="174408632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Learn Psychology with Vishal Pandey\background for different creati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2"/>
            <a:ext cx="14706600" cy="82264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650253" y="804852"/>
            <a:ext cx="11406094" cy="769441"/>
          </a:xfrm>
          <a:prstGeom prst="rect">
            <a:avLst/>
          </a:prstGeom>
          <a:noFill/>
        </p:spPr>
        <p:txBody>
          <a:bodyPr wrap="square" lIns="91440" tIns="45720" rIns="91440" bIns="45720">
            <a:spAutoFit/>
          </a:bodyPr>
          <a:lstStyle/>
          <a:p>
            <a:pPr algn="ctr"/>
            <a:r>
              <a:rPr lang="en-US" sz="44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Bahnschrift SemiBold" pitchFamily="34" charset="0"/>
              </a:rPr>
              <a:t>Substance-Related &amp; Addictive Disorders</a:t>
            </a:r>
          </a:p>
        </p:txBody>
      </p:sp>
      <p:sp>
        <p:nvSpPr>
          <p:cNvPr id="9" name="Rectangle 8"/>
          <p:cNvSpPr/>
          <p:nvPr/>
        </p:nvSpPr>
        <p:spPr>
          <a:xfrm>
            <a:off x="1650253" y="83096"/>
            <a:ext cx="11406094" cy="707886"/>
          </a:xfrm>
          <a:prstGeom prst="rect">
            <a:avLst/>
          </a:prstGeom>
          <a:noFill/>
        </p:spPr>
        <p:txBody>
          <a:bodyPr wrap="squar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itchFamily="34" charset="0"/>
              </a:rPr>
              <a:t>Major Psychological Disorders</a:t>
            </a:r>
          </a:p>
        </p:txBody>
      </p:sp>
      <p:sp>
        <p:nvSpPr>
          <p:cNvPr id="5" name="Content Placeholder 2"/>
          <p:cNvSpPr txBox="1">
            <a:spLocks/>
          </p:cNvSpPr>
          <p:nvPr/>
        </p:nvSpPr>
        <p:spPr>
          <a:xfrm>
            <a:off x="429491" y="2149073"/>
            <a:ext cx="13944600" cy="5674995"/>
          </a:xfrm>
          <a:prstGeom prst="rect">
            <a:avLst/>
          </a:prstGeom>
        </p:spPr>
        <p:txBody>
          <a:bodyPr vert="horz" lIns="130622" tIns="65311" rIns="130622" bIns="65311" rtlCol="0">
            <a:normAutofit fontScale="85000" lnSpcReduction="20000"/>
          </a:bodyPr>
          <a:lstStyle>
            <a:lvl1pPr marL="0" indent="0" algn="ctr" defTabSz="1306220" rtl="0" eaLnBrk="1" latinLnBrk="0" hangingPunct="1">
              <a:spcBef>
                <a:spcPct val="20000"/>
              </a:spcBef>
              <a:buFont typeface="Arial" pitchFamily="34" charset="0"/>
              <a:buNone/>
              <a:defRPr sz="4600" kern="1200">
                <a:solidFill>
                  <a:schemeClr val="tx1">
                    <a:tint val="75000"/>
                  </a:schemeClr>
                </a:solidFill>
                <a:latin typeface="+mn-lt"/>
                <a:ea typeface="+mn-ea"/>
                <a:cs typeface="+mn-cs"/>
              </a:defRPr>
            </a:lvl1pPr>
            <a:lvl2pPr marL="653110" indent="0" algn="ctr" defTabSz="1306220" rtl="0" eaLnBrk="1" latinLnBrk="0" hangingPunct="1">
              <a:spcBef>
                <a:spcPct val="20000"/>
              </a:spcBef>
              <a:buFont typeface="Arial" pitchFamily="34" charset="0"/>
              <a:buNone/>
              <a:defRPr sz="4000" kern="1200">
                <a:solidFill>
                  <a:schemeClr val="tx1">
                    <a:tint val="75000"/>
                  </a:schemeClr>
                </a:solidFill>
                <a:latin typeface="+mn-lt"/>
                <a:ea typeface="+mn-ea"/>
                <a:cs typeface="+mn-cs"/>
              </a:defRPr>
            </a:lvl2pPr>
            <a:lvl3pPr marL="1306220" indent="0" algn="ctr" defTabSz="1306220" rtl="0" eaLnBrk="1" latinLnBrk="0" hangingPunct="1">
              <a:spcBef>
                <a:spcPct val="20000"/>
              </a:spcBef>
              <a:buFont typeface="Arial" pitchFamily="34" charset="0"/>
              <a:buNone/>
              <a:defRPr sz="3400" kern="1200">
                <a:solidFill>
                  <a:schemeClr val="tx1">
                    <a:tint val="75000"/>
                  </a:schemeClr>
                </a:solidFill>
                <a:latin typeface="+mn-lt"/>
                <a:ea typeface="+mn-ea"/>
                <a:cs typeface="+mn-cs"/>
              </a:defRPr>
            </a:lvl3pPr>
            <a:lvl4pPr marL="195933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4pPr>
            <a:lvl5pPr marL="261244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5pPr>
            <a:lvl6pPr marL="326555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6pPr>
            <a:lvl7pPr marL="391866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7pPr>
            <a:lvl8pPr marL="457177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8pPr>
            <a:lvl9pPr marL="5224882"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9pPr>
          </a:lstStyle>
          <a:p>
            <a:pPr marL="685800" indent="-685800" algn="l">
              <a:buFont typeface="Arial" pitchFamily="34" charset="0"/>
              <a:buChar char="•"/>
            </a:pPr>
            <a:r>
              <a:rPr lang="en-US" dirty="0" smtClean="0">
                <a:solidFill>
                  <a:schemeClr val="bg1"/>
                </a:solidFill>
              </a:rPr>
              <a:t>Heroin</a:t>
            </a:r>
          </a:p>
          <a:p>
            <a:pPr marL="1338910" lvl="1" indent="-685800" algn="l">
              <a:buFont typeface="Arial" pitchFamily="34" charset="0"/>
              <a:buChar char="•"/>
            </a:pPr>
            <a:r>
              <a:rPr lang="en-US" smtClean="0">
                <a:solidFill>
                  <a:schemeClr val="bg1"/>
                </a:solidFill>
              </a:rPr>
              <a:t>It significantly </a:t>
            </a:r>
            <a:r>
              <a:rPr lang="en-US" dirty="0" smtClean="0">
                <a:solidFill>
                  <a:schemeClr val="bg1"/>
                </a:solidFill>
              </a:rPr>
              <a:t>interferes with social &amp; occupational functioning.</a:t>
            </a:r>
          </a:p>
          <a:p>
            <a:pPr marL="1338910" lvl="1" indent="-685800" algn="l">
              <a:buFont typeface="Arial" pitchFamily="34" charset="0"/>
              <a:buChar char="•"/>
            </a:pPr>
            <a:r>
              <a:rPr lang="en-US" dirty="0" smtClean="0">
                <a:solidFill>
                  <a:schemeClr val="bg1"/>
                </a:solidFill>
              </a:rPr>
              <a:t>Most abusers develop a dependence on heroin.</a:t>
            </a:r>
          </a:p>
          <a:p>
            <a:pPr marL="1338910" lvl="1" indent="-685800" algn="l">
              <a:buFont typeface="Arial" pitchFamily="34" charset="0"/>
              <a:buChar char="•"/>
            </a:pPr>
            <a:r>
              <a:rPr lang="en-US" dirty="0" smtClean="0">
                <a:solidFill>
                  <a:schemeClr val="bg1"/>
                </a:solidFill>
              </a:rPr>
              <a:t>The body develop a tolerance for it, thus increasing the intake.</a:t>
            </a:r>
          </a:p>
          <a:p>
            <a:pPr marL="1338910" lvl="1" indent="-685800" algn="l">
              <a:buFont typeface="Arial" pitchFamily="34" charset="0"/>
              <a:buChar char="•"/>
            </a:pPr>
            <a:r>
              <a:rPr lang="en-US" dirty="0" smtClean="0">
                <a:solidFill>
                  <a:schemeClr val="bg1"/>
                </a:solidFill>
              </a:rPr>
              <a:t>The most direct danger of heroin is an overdose causing death.</a:t>
            </a:r>
          </a:p>
          <a:p>
            <a:pPr marL="685800" indent="-685800" algn="l">
              <a:buFont typeface="Arial" pitchFamily="34" charset="0"/>
              <a:buChar char="•"/>
            </a:pPr>
            <a:r>
              <a:rPr lang="en-US" dirty="0" smtClean="0">
                <a:solidFill>
                  <a:schemeClr val="bg1"/>
                </a:solidFill>
              </a:rPr>
              <a:t>Cocaine</a:t>
            </a:r>
          </a:p>
          <a:p>
            <a:pPr marL="1338910" lvl="1" indent="-685800" algn="l">
              <a:buFont typeface="Arial" pitchFamily="34" charset="0"/>
              <a:buChar char="•"/>
            </a:pPr>
            <a:r>
              <a:rPr lang="en-US" dirty="0" smtClean="0">
                <a:solidFill>
                  <a:schemeClr val="bg1"/>
                </a:solidFill>
              </a:rPr>
              <a:t>Causes poor social relationship &amp; poor at work</a:t>
            </a:r>
          </a:p>
          <a:p>
            <a:pPr marL="1338910" lvl="1" indent="-685800" algn="l">
              <a:buFont typeface="Arial" pitchFamily="34" charset="0"/>
              <a:buChar char="•"/>
            </a:pPr>
            <a:r>
              <a:rPr lang="en-US" dirty="0" smtClean="0">
                <a:solidFill>
                  <a:schemeClr val="bg1"/>
                </a:solidFill>
              </a:rPr>
              <a:t>It causes problems in short-term memory &amp; attention</a:t>
            </a:r>
          </a:p>
          <a:p>
            <a:pPr marL="1338910" lvl="1" indent="-685800" algn="l">
              <a:buFont typeface="Arial" pitchFamily="34" charset="0"/>
              <a:buChar char="•"/>
            </a:pPr>
            <a:r>
              <a:rPr lang="en-US" dirty="0" smtClean="0">
                <a:solidFill>
                  <a:schemeClr val="bg1"/>
                </a:solidFill>
              </a:rPr>
              <a:t>Dependence may develop, and more of the drug is needed over time.</a:t>
            </a:r>
          </a:p>
          <a:p>
            <a:pPr marL="1338910" lvl="1" indent="-685800" algn="l">
              <a:buFont typeface="Arial" pitchFamily="34" charset="0"/>
              <a:buChar char="•"/>
            </a:pPr>
            <a:r>
              <a:rPr lang="en-US" dirty="0" smtClean="0">
                <a:solidFill>
                  <a:schemeClr val="bg1"/>
                </a:solidFill>
              </a:rPr>
              <a:t>Stopping it results in depression, fatigue, sleep problems, anxiety.</a:t>
            </a:r>
          </a:p>
          <a:p>
            <a:pPr algn="l"/>
            <a:endParaRPr lang="en-US" dirty="0" smtClean="0">
              <a:solidFill>
                <a:schemeClr val="bg1"/>
              </a:solidFill>
            </a:endParaRPr>
          </a:p>
        </p:txBody>
      </p:sp>
    </p:spTree>
    <p:extLst>
      <p:ext uri="{BB962C8B-B14F-4D97-AF65-F5344CB8AC3E}">
        <p14:creationId xmlns:p14="http://schemas.microsoft.com/office/powerpoint/2010/main" val="128835686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Learn Psychology with Vishal Pandey\background for different creati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2"/>
            <a:ext cx="14706600" cy="82264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650253" y="804852"/>
            <a:ext cx="11406094" cy="769441"/>
          </a:xfrm>
          <a:prstGeom prst="rect">
            <a:avLst/>
          </a:prstGeom>
          <a:noFill/>
        </p:spPr>
        <p:txBody>
          <a:bodyPr wrap="square" lIns="91440" tIns="45720" rIns="91440" bIns="45720">
            <a:spAutoFit/>
          </a:bodyPr>
          <a:lstStyle/>
          <a:p>
            <a:pPr algn="ctr"/>
            <a:r>
              <a:rPr lang="en-US" sz="44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Bahnschrift SemiBold" pitchFamily="34" charset="0"/>
              </a:rPr>
              <a:t>Substance-Related &amp; Addictive Disorders</a:t>
            </a:r>
          </a:p>
        </p:txBody>
      </p:sp>
      <p:sp>
        <p:nvSpPr>
          <p:cNvPr id="9" name="Rectangle 8"/>
          <p:cNvSpPr/>
          <p:nvPr/>
        </p:nvSpPr>
        <p:spPr>
          <a:xfrm>
            <a:off x="1650253" y="83096"/>
            <a:ext cx="11406094" cy="707886"/>
          </a:xfrm>
          <a:prstGeom prst="rect">
            <a:avLst/>
          </a:prstGeom>
          <a:noFill/>
        </p:spPr>
        <p:txBody>
          <a:bodyPr wrap="squar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itchFamily="34" charset="0"/>
              </a:rPr>
              <a:t>Major Psychological Disorders</a:t>
            </a:r>
          </a:p>
        </p:txBody>
      </p:sp>
      <p:sp>
        <p:nvSpPr>
          <p:cNvPr id="5" name="Content Placeholder 2"/>
          <p:cNvSpPr txBox="1">
            <a:spLocks/>
          </p:cNvSpPr>
          <p:nvPr/>
        </p:nvSpPr>
        <p:spPr>
          <a:xfrm>
            <a:off x="429491" y="2149073"/>
            <a:ext cx="13944600" cy="5674995"/>
          </a:xfrm>
          <a:prstGeom prst="rect">
            <a:avLst/>
          </a:prstGeom>
        </p:spPr>
        <p:txBody>
          <a:bodyPr vert="horz" lIns="130622" tIns="65311" rIns="130622" bIns="65311" rtlCol="0">
            <a:normAutofit fontScale="92500" lnSpcReduction="20000"/>
          </a:bodyPr>
          <a:lstStyle>
            <a:lvl1pPr marL="0" indent="0" algn="ctr" defTabSz="1306220" rtl="0" eaLnBrk="1" latinLnBrk="0" hangingPunct="1">
              <a:spcBef>
                <a:spcPct val="20000"/>
              </a:spcBef>
              <a:buFont typeface="Arial" pitchFamily="34" charset="0"/>
              <a:buNone/>
              <a:defRPr sz="4600" kern="1200">
                <a:solidFill>
                  <a:schemeClr val="tx1">
                    <a:tint val="75000"/>
                  </a:schemeClr>
                </a:solidFill>
                <a:latin typeface="+mn-lt"/>
                <a:ea typeface="+mn-ea"/>
                <a:cs typeface="+mn-cs"/>
              </a:defRPr>
            </a:lvl1pPr>
            <a:lvl2pPr marL="653110" indent="0" algn="ctr" defTabSz="1306220" rtl="0" eaLnBrk="1" latinLnBrk="0" hangingPunct="1">
              <a:spcBef>
                <a:spcPct val="20000"/>
              </a:spcBef>
              <a:buFont typeface="Arial" pitchFamily="34" charset="0"/>
              <a:buNone/>
              <a:defRPr sz="4000" kern="1200">
                <a:solidFill>
                  <a:schemeClr val="tx1">
                    <a:tint val="75000"/>
                  </a:schemeClr>
                </a:solidFill>
                <a:latin typeface="+mn-lt"/>
                <a:ea typeface="+mn-ea"/>
                <a:cs typeface="+mn-cs"/>
              </a:defRPr>
            </a:lvl2pPr>
            <a:lvl3pPr marL="1306220" indent="0" algn="ctr" defTabSz="1306220" rtl="0" eaLnBrk="1" latinLnBrk="0" hangingPunct="1">
              <a:spcBef>
                <a:spcPct val="20000"/>
              </a:spcBef>
              <a:buFont typeface="Arial" pitchFamily="34" charset="0"/>
              <a:buNone/>
              <a:defRPr sz="3400" kern="1200">
                <a:solidFill>
                  <a:schemeClr val="tx1">
                    <a:tint val="75000"/>
                  </a:schemeClr>
                </a:solidFill>
                <a:latin typeface="+mn-lt"/>
                <a:ea typeface="+mn-ea"/>
                <a:cs typeface="+mn-cs"/>
              </a:defRPr>
            </a:lvl3pPr>
            <a:lvl4pPr marL="195933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4pPr>
            <a:lvl5pPr marL="261244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5pPr>
            <a:lvl6pPr marL="326555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6pPr>
            <a:lvl7pPr marL="391866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7pPr>
            <a:lvl8pPr marL="457177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8pPr>
            <a:lvl9pPr marL="5224882"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9pPr>
          </a:lstStyle>
          <a:p>
            <a:pPr marL="685800" indent="-685800" algn="l">
              <a:buFont typeface="Arial" pitchFamily="34" charset="0"/>
              <a:buChar char="•"/>
            </a:pPr>
            <a:r>
              <a:rPr lang="en-US" dirty="0" smtClean="0">
                <a:solidFill>
                  <a:schemeClr val="bg1"/>
                </a:solidFill>
              </a:rPr>
              <a:t>Other commonly abused substances</a:t>
            </a:r>
          </a:p>
          <a:p>
            <a:pPr marL="1338910" lvl="1" indent="-685800" algn="l">
              <a:buFont typeface="Arial" pitchFamily="34" charset="0"/>
              <a:buChar char="•"/>
            </a:pPr>
            <a:r>
              <a:rPr lang="en-US" dirty="0" smtClean="0">
                <a:solidFill>
                  <a:schemeClr val="bg1"/>
                </a:solidFill>
              </a:rPr>
              <a:t>Stimulants - Cocaine</a:t>
            </a:r>
          </a:p>
          <a:p>
            <a:pPr marL="1338910" lvl="1" indent="-685800" algn="l">
              <a:buFont typeface="Arial" pitchFamily="34" charset="0"/>
              <a:buChar char="•"/>
            </a:pPr>
            <a:r>
              <a:rPr lang="en-US" dirty="0" smtClean="0">
                <a:solidFill>
                  <a:schemeClr val="bg1"/>
                </a:solidFill>
              </a:rPr>
              <a:t>Caffeine – Coffee, tea, chocolate, cocoa</a:t>
            </a:r>
            <a:endParaRPr lang="en-US" b="1" dirty="0" smtClean="0">
              <a:solidFill>
                <a:schemeClr val="bg1"/>
              </a:solidFill>
            </a:endParaRPr>
          </a:p>
          <a:p>
            <a:pPr marL="1338910" lvl="1" indent="-685800" algn="l">
              <a:buFont typeface="Arial" pitchFamily="34" charset="0"/>
              <a:buChar char="•"/>
            </a:pPr>
            <a:r>
              <a:rPr lang="en-US" dirty="0" smtClean="0">
                <a:solidFill>
                  <a:schemeClr val="bg1"/>
                </a:solidFill>
              </a:rPr>
              <a:t>Cannabis – Marijuana or bhang</a:t>
            </a:r>
          </a:p>
          <a:p>
            <a:pPr marL="1338910" lvl="1" indent="-685800" algn="l">
              <a:buFont typeface="Arial" pitchFamily="34" charset="0"/>
              <a:buChar char="•"/>
            </a:pPr>
            <a:r>
              <a:rPr lang="en-US" dirty="0" smtClean="0">
                <a:solidFill>
                  <a:schemeClr val="bg1"/>
                </a:solidFill>
              </a:rPr>
              <a:t>Hallucinogens – LSD, Mescaline</a:t>
            </a:r>
          </a:p>
          <a:p>
            <a:pPr marL="1338910" lvl="1" indent="-685800" algn="l">
              <a:buFont typeface="Arial" pitchFamily="34" charset="0"/>
              <a:buChar char="•"/>
            </a:pPr>
            <a:r>
              <a:rPr lang="en-US" dirty="0" smtClean="0">
                <a:solidFill>
                  <a:schemeClr val="bg1"/>
                </a:solidFill>
              </a:rPr>
              <a:t>Inhalants – Gasoline, Paint thinners, sprays</a:t>
            </a:r>
          </a:p>
          <a:p>
            <a:pPr marL="1338910" lvl="1" indent="-685800" algn="l">
              <a:buFont typeface="Arial" pitchFamily="34" charset="0"/>
              <a:buChar char="•"/>
            </a:pPr>
            <a:r>
              <a:rPr lang="en-US" dirty="0" smtClean="0">
                <a:solidFill>
                  <a:schemeClr val="bg1"/>
                </a:solidFill>
              </a:rPr>
              <a:t>Tobacco – Cigarettes, </a:t>
            </a:r>
            <a:r>
              <a:rPr lang="en-US" dirty="0" err="1" smtClean="0">
                <a:solidFill>
                  <a:schemeClr val="bg1"/>
                </a:solidFill>
              </a:rPr>
              <a:t>bidi</a:t>
            </a:r>
            <a:endParaRPr lang="en-US" dirty="0" smtClean="0">
              <a:solidFill>
                <a:schemeClr val="bg1"/>
              </a:solidFill>
            </a:endParaRPr>
          </a:p>
          <a:p>
            <a:pPr marL="1338910" lvl="1" indent="-685800" algn="l">
              <a:buFont typeface="Arial" pitchFamily="34" charset="0"/>
              <a:buChar char="•"/>
            </a:pPr>
            <a:r>
              <a:rPr lang="en-US" dirty="0" smtClean="0">
                <a:solidFill>
                  <a:schemeClr val="bg1"/>
                </a:solidFill>
              </a:rPr>
              <a:t>Opioid – Morphine, heroin, cough syrup, painkillers</a:t>
            </a:r>
          </a:p>
          <a:p>
            <a:pPr marL="1338910" lvl="1" indent="-685800" algn="l">
              <a:buFont typeface="Arial" pitchFamily="34" charset="0"/>
              <a:buChar char="•"/>
            </a:pPr>
            <a:r>
              <a:rPr lang="en-US" dirty="0" smtClean="0">
                <a:solidFill>
                  <a:schemeClr val="bg1"/>
                </a:solidFill>
              </a:rPr>
              <a:t>Sedatives, hypnotics, or anxiolytics – sleeping pills, anti-anxiety medication. </a:t>
            </a:r>
          </a:p>
          <a:p>
            <a:pPr algn="l"/>
            <a:endParaRPr lang="en-US" dirty="0" smtClean="0">
              <a:solidFill>
                <a:schemeClr val="bg1"/>
              </a:solidFill>
            </a:endParaRPr>
          </a:p>
        </p:txBody>
      </p:sp>
    </p:spTree>
    <p:extLst>
      <p:ext uri="{BB962C8B-B14F-4D97-AF65-F5344CB8AC3E}">
        <p14:creationId xmlns:p14="http://schemas.microsoft.com/office/powerpoint/2010/main" val="179874357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500"/>
                                        <p:tgtEl>
                                          <p:spTgt spid="5">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fade">
                                      <p:cBhvr>
                                        <p:cTn id="3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Learn Psychology with Vishal Pandey\background for different creati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2"/>
            <a:ext cx="14706600" cy="82264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650253" y="804852"/>
            <a:ext cx="11406094" cy="769441"/>
          </a:xfrm>
          <a:prstGeom prst="rect">
            <a:avLst/>
          </a:prstGeom>
          <a:noFill/>
        </p:spPr>
        <p:txBody>
          <a:bodyPr wrap="square" lIns="91440" tIns="45720" rIns="91440" bIns="45720">
            <a:spAutoFit/>
          </a:bodyPr>
          <a:lstStyle/>
          <a:p>
            <a:pPr algn="ctr"/>
            <a:r>
              <a:rPr lang="en-US" sz="4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Bahnschrift SemiBold" pitchFamily="34" charset="0"/>
              </a:rPr>
              <a:t>Practice Questions</a:t>
            </a:r>
            <a:endParaRPr lang="en-US" sz="44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Bahnschrift SemiBold" pitchFamily="34" charset="0"/>
            </a:endParaRPr>
          </a:p>
        </p:txBody>
      </p:sp>
      <p:sp>
        <p:nvSpPr>
          <p:cNvPr id="9" name="Rectangle 8"/>
          <p:cNvSpPr/>
          <p:nvPr/>
        </p:nvSpPr>
        <p:spPr>
          <a:xfrm>
            <a:off x="1650253" y="83096"/>
            <a:ext cx="11406094" cy="707886"/>
          </a:xfrm>
          <a:prstGeom prst="rect">
            <a:avLst/>
          </a:prstGeom>
          <a:noFill/>
        </p:spPr>
        <p:txBody>
          <a:bodyPr wrap="squar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itchFamily="34" charset="0"/>
              </a:rPr>
              <a:t>Major Psychological Disorders</a:t>
            </a:r>
          </a:p>
        </p:txBody>
      </p:sp>
      <p:sp>
        <p:nvSpPr>
          <p:cNvPr id="5" name="Content Placeholder 2"/>
          <p:cNvSpPr txBox="1">
            <a:spLocks/>
          </p:cNvSpPr>
          <p:nvPr/>
        </p:nvSpPr>
        <p:spPr>
          <a:xfrm>
            <a:off x="429491" y="2149073"/>
            <a:ext cx="13944600" cy="5674995"/>
          </a:xfrm>
          <a:prstGeom prst="rect">
            <a:avLst/>
          </a:prstGeom>
        </p:spPr>
        <p:txBody>
          <a:bodyPr vert="horz" lIns="130622" tIns="65311" rIns="130622" bIns="65311" rtlCol="0">
            <a:normAutofit fontScale="92500" lnSpcReduction="20000"/>
          </a:bodyPr>
          <a:lstStyle>
            <a:lvl1pPr marL="0" indent="0" algn="ctr" defTabSz="1306220" rtl="0" eaLnBrk="1" latinLnBrk="0" hangingPunct="1">
              <a:spcBef>
                <a:spcPct val="20000"/>
              </a:spcBef>
              <a:buFont typeface="Arial" pitchFamily="34" charset="0"/>
              <a:buNone/>
              <a:defRPr sz="4600" kern="1200">
                <a:solidFill>
                  <a:schemeClr val="tx1">
                    <a:tint val="75000"/>
                  </a:schemeClr>
                </a:solidFill>
                <a:latin typeface="+mn-lt"/>
                <a:ea typeface="+mn-ea"/>
                <a:cs typeface="+mn-cs"/>
              </a:defRPr>
            </a:lvl1pPr>
            <a:lvl2pPr marL="653110" indent="0" algn="ctr" defTabSz="1306220" rtl="0" eaLnBrk="1" latinLnBrk="0" hangingPunct="1">
              <a:spcBef>
                <a:spcPct val="20000"/>
              </a:spcBef>
              <a:buFont typeface="Arial" pitchFamily="34" charset="0"/>
              <a:buNone/>
              <a:defRPr sz="4000" kern="1200">
                <a:solidFill>
                  <a:schemeClr val="tx1">
                    <a:tint val="75000"/>
                  </a:schemeClr>
                </a:solidFill>
                <a:latin typeface="+mn-lt"/>
                <a:ea typeface="+mn-ea"/>
                <a:cs typeface="+mn-cs"/>
              </a:defRPr>
            </a:lvl2pPr>
            <a:lvl3pPr marL="1306220" indent="0" algn="ctr" defTabSz="1306220" rtl="0" eaLnBrk="1" latinLnBrk="0" hangingPunct="1">
              <a:spcBef>
                <a:spcPct val="20000"/>
              </a:spcBef>
              <a:buFont typeface="Arial" pitchFamily="34" charset="0"/>
              <a:buNone/>
              <a:defRPr sz="3400" kern="1200">
                <a:solidFill>
                  <a:schemeClr val="tx1">
                    <a:tint val="75000"/>
                  </a:schemeClr>
                </a:solidFill>
                <a:latin typeface="+mn-lt"/>
                <a:ea typeface="+mn-ea"/>
                <a:cs typeface="+mn-cs"/>
              </a:defRPr>
            </a:lvl3pPr>
            <a:lvl4pPr marL="195933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4pPr>
            <a:lvl5pPr marL="261244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5pPr>
            <a:lvl6pPr marL="326555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6pPr>
            <a:lvl7pPr marL="391866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7pPr>
            <a:lvl8pPr marL="457177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8pPr>
            <a:lvl9pPr marL="5224882"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9pPr>
          </a:lstStyle>
          <a:p>
            <a:pPr algn="l"/>
            <a:r>
              <a:rPr lang="en-US" dirty="0" smtClean="0">
                <a:solidFill>
                  <a:schemeClr val="bg1"/>
                </a:solidFill>
              </a:rPr>
              <a:t>Q. </a:t>
            </a:r>
            <a:r>
              <a:rPr lang="en-US" dirty="0">
                <a:solidFill>
                  <a:schemeClr val="bg1"/>
                </a:solidFill>
              </a:rPr>
              <a:t>Explain Hyperactivity. </a:t>
            </a:r>
          </a:p>
          <a:p>
            <a:pPr algn="l"/>
            <a:r>
              <a:rPr lang="en-US" dirty="0" smtClean="0">
                <a:solidFill>
                  <a:schemeClr val="bg1"/>
                </a:solidFill>
              </a:rPr>
              <a:t>Q. </a:t>
            </a:r>
            <a:r>
              <a:rPr lang="en-US" dirty="0">
                <a:solidFill>
                  <a:schemeClr val="bg1"/>
                </a:solidFill>
              </a:rPr>
              <a:t>Write any 4 symptoms of ADHD. </a:t>
            </a:r>
          </a:p>
          <a:p>
            <a:pPr algn="l"/>
            <a:r>
              <a:rPr lang="en-US" dirty="0" smtClean="0">
                <a:solidFill>
                  <a:schemeClr val="bg1"/>
                </a:solidFill>
              </a:rPr>
              <a:t>Q. </a:t>
            </a:r>
            <a:r>
              <a:rPr lang="en-US" dirty="0">
                <a:solidFill>
                  <a:schemeClr val="bg1"/>
                </a:solidFill>
              </a:rPr>
              <a:t>How will you diagnose Conduct disorder? </a:t>
            </a:r>
          </a:p>
          <a:p>
            <a:pPr algn="l"/>
            <a:r>
              <a:rPr lang="en-US" dirty="0" smtClean="0">
                <a:solidFill>
                  <a:schemeClr val="bg1"/>
                </a:solidFill>
              </a:rPr>
              <a:t>Q. </a:t>
            </a:r>
            <a:r>
              <a:rPr lang="en-US" dirty="0">
                <a:solidFill>
                  <a:schemeClr val="bg1"/>
                </a:solidFill>
              </a:rPr>
              <a:t>Explain major symptoms of Autism. </a:t>
            </a:r>
          </a:p>
          <a:p>
            <a:pPr algn="l"/>
            <a:r>
              <a:rPr lang="en-US" dirty="0" smtClean="0">
                <a:solidFill>
                  <a:schemeClr val="bg1"/>
                </a:solidFill>
              </a:rPr>
              <a:t>Q. </a:t>
            </a:r>
            <a:r>
              <a:rPr lang="en-US" dirty="0">
                <a:solidFill>
                  <a:schemeClr val="bg1"/>
                </a:solidFill>
              </a:rPr>
              <a:t>Explain the term Specific Learning Disorder</a:t>
            </a:r>
            <a:r>
              <a:rPr lang="en-US" dirty="0" smtClean="0">
                <a:solidFill>
                  <a:schemeClr val="bg1"/>
                </a:solidFill>
              </a:rPr>
              <a:t>.</a:t>
            </a:r>
          </a:p>
          <a:p>
            <a:pPr algn="l"/>
            <a:r>
              <a:rPr lang="en-US" dirty="0" smtClean="0">
                <a:solidFill>
                  <a:schemeClr val="bg1"/>
                </a:solidFill>
              </a:rPr>
              <a:t>Q. </a:t>
            </a:r>
            <a:r>
              <a:rPr lang="en-US" dirty="0">
                <a:solidFill>
                  <a:schemeClr val="bg1"/>
                </a:solidFill>
              </a:rPr>
              <a:t>Explain the types of aggression</a:t>
            </a:r>
            <a:r>
              <a:rPr lang="en-US" dirty="0" smtClean="0">
                <a:solidFill>
                  <a:schemeClr val="bg1"/>
                </a:solidFill>
              </a:rPr>
              <a:t>.</a:t>
            </a:r>
          </a:p>
          <a:p>
            <a:pPr algn="l"/>
            <a:r>
              <a:rPr lang="en-US" dirty="0" smtClean="0">
                <a:solidFill>
                  <a:schemeClr val="bg1"/>
                </a:solidFill>
              </a:rPr>
              <a:t>Q</a:t>
            </a:r>
            <a:r>
              <a:rPr lang="en-US" dirty="0">
                <a:solidFill>
                  <a:schemeClr val="bg1"/>
                </a:solidFill>
              </a:rPr>
              <a:t>. Explain various effects of alcohol.</a:t>
            </a:r>
          </a:p>
          <a:p>
            <a:pPr algn="l"/>
            <a:r>
              <a:rPr lang="en-US" dirty="0">
                <a:solidFill>
                  <a:schemeClr val="bg1"/>
                </a:solidFill>
              </a:rPr>
              <a:t>Q. Explain the major symptoms of Bulimia.</a:t>
            </a: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p:txBody>
      </p:sp>
    </p:spTree>
    <p:extLst>
      <p:ext uri="{BB962C8B-B14F-4D97-AF65-F5344CB8AC3E}">
        <p14:creationId xmlns:p14="http://schemas.microsoft.com/office/powerpoint/2010/main" val="314795283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fade">
                                      <p:cBhvr>
                                        <p:cTn id="12" dur="500"/>
                                        <p:tgtEl>
                                          <p:spTgt spid="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fade">
                                      <p:cBhvr>
                                        <p:cTn id="22" dur="500"/>
                                        <p:tgtEl>
                                          <p:spTgt spid="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Learn Psychology with Vishal Pandey\background for different creati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2"/>
            <a:ext cx="14706600" cy="82264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650253" y="804852"/>
            <a:ext cx="11406094" cy="769441"/>
          </a:xfrm>
          <a:prstGeom prst="rect">
            <a:avLst/>
          </a:prstGeom>
          <a:noFill/>
        </p:spPr>
        <p:txBody>
          <a:bodyPr wrap="square" lIns="91440" tIns="45720" rIns="91440" bIns="45720">
            <a:spAutoFit/>
          </a:bodyPr>
          <a:lstStyle/>
          <a:p>
            <a:pPr algn="ctr"/>
            <a:r>
              <a:rPr lang="en-US" sz="44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Bahnschrift SemiBold" pitchFamily="34" charset="0"/>
              </a:rPr>
              <a:t>Important words to remember</a:t>
            </a:r>
            <a:endParaRPr lang="en-US" sz="44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Bahnschrift SemiBold" pitchFamily="34" charset="0"/>
            </a:endParaRPr>
          </a:p>
        </p:txBody>
      </p:sp>
      <p:sp>
        <p:nvSpPr>
          <p:cNvPr id="9" name="Rectangle 8"/>
          <p:cNvSpPr/>
          <p:nvPr/>
        </p:nvSpPr>
        <p:spPr>
          <a:xfrm>
            <a:off x="1650253" y="83096"/>
            <a:ext cx="11406094" cy="707886"/>
          </a:xfrm>
          <a:prstGeom prst="rect">
            <a:avLst/>
          </a:prstGeom>
          <a:noFill/>
        </p:spPr>
        <p:txBody>
          <a:bodyPr wrap="squar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itchFamily="34" charset="0"/>
              </a:rPr>
              <a:t>Psychological Disorders</a:t>
            </a:r>
          </a:p>
        </p:txBody>
      </p:sp>
      <p:sp>
        <p:nvSpPr>
          <p:cNvPr id="5" name="Content Placeholder 2"/>
          <p:cNvSpPr txBox="1">
            <a:spLocks/>
          </p:cNvSpPr>
          <p:nvPr/>
        </p:nvSpPr>
        <p:spPr>
          <a:xfrm>
            <a:off x="429491" y="2149073"/>
            <a:ext cx="6972300" cy="5674995"/>
          </a:xfrm>
          <a:prstGeom prst="rect">
            <a:avLst/>
          </a:prstGeom>
        </p:spPr>
        <p:txBody>
          <a:bodyPr vert="horz" lIns="130622" tIns="65311" rIns="130622" bIns="65311" rtlCol="0">
            <a:normAutofit fontScale="77500" lnSpcReduction="20000"/>
          </a:bodyPr>
          <a:lstStyle>
            <a:lvl1pPr marL="0" indent="0" algn="ctr" defTabSz="1306220" rtl="0" eaLnBrk="1" latinLnBrk="0" hangingPunct="1">
              <a:spcBef>
                <a:spcPct val="20000"/>
              </a:spcBef>
              <a:buFont typeface="Arial" pitchFamily="34" charset="0"/>
              <a:buNone/>
              <a:defRPr sz="4600" kern="1200">
                <a:solidFill>
                  <a:schemeClr val="tx1">
                    <a:tint val="75000"/>
                  </a:schemeClr>
                </a:solidFill>
                <a:latin typeface="+mn-lt"/>
                <a:ea typeface="+mn-ea"/>
                <a:cs typeface="+mn-cs"/>
              </a:defRPr>
            </a:lvl1pPr>
            <a:lvl2pPr marL="653110" indent="0" algn="ctr" defTabSz="1306220" rtl="0" eaLnBrk="1" latinLnBrk="0" hangingPunct="1">
              <a:spcBef>
                <a:spcPct val="20000"/>
              </a:spcBef>
              <a:buFont typeface="Arial" pitchFamily="34" charset="0"/>
              <a:buNone/>
              <a:defRPr sz="4000" kern="1200">
                <a:solidFill>
                  <a:schemeClr val="tx1">
                    <a:tint val="75000"/>
                  </a:schemeClr>
                </a:solidFill>
                <a:latin typeface="+mn-lt"/>
                <a:ea typeface="+mn-ea"/>
                <a:cs typeface="+mn-cs"/>
              </a:defRPr>
            </a:lvl2pPr>
            <a:lvl3pPr marL="1306220" indent="0" algn="ctr" defTabSz="1306220" rtl="0" eaLnBrk="1" latinLnBrk="0" hangingPunct="1">
              <a:spcBef>
                <a:spcPct val="20000"/>
              </a:spcBef>
              <a:buFont typeface="Arial" pitchFamily="34" charset="0"/>
              <a:buNone/>
              <a:defRPr sz="3400" kern="1200">
                <a:solidFill>
                  <a:schemeClr val="tx1">
                    <a:tint val="75000"/>
                  </a:schemeClr>
                </a:solidFill>
                <a:latin typeface="+mn-lt"/>
                <a:ea typeface="+mn-ea"/>
                <a:cs typeface="+mn-cs"/>
              </a:defRPr>
            </a:lvl3pPr>
            <a:lvl4pPr marL="195933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4pPr>
            <a:lvl5pPr marL="261244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5pPr>
            <a:lvl6pPr marL="326555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6pPr>
            <a:lvl7pPr marL="391866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7pPr>
            <a:lvl8pPr marL="457177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8pPr>
            <a:lvl9pPr marL="5224882"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9pPr>
          </a:lstStyle>
          <a:p>
            <a:pPr marL="685800" indent="-685800" algn="l">
              <a:buFont typeface="Arial" pitchFamily="34" charset="0"/>
              <a:buChar char="•"/>
            </a:pPr>
            <a:r>
              <a:rPr lang="en-US" dirty="0" smtClean="0">
                <a:solidFill>
                  <a:schemeClr val="bg1"/>
                </a:solidFill>
              </a:rPr>
              <a:t>Abnormal Psychology</a:t>
            </a:r>
          </a:p>
          <a:p>
            <a:pPr marL="685800" indent="-685800" algn="l">
              <a:buFont typeface="Arial" pitchFamily="34" charset="0"/>
              <a:buChar char="•"/>
            </a:pPr>
            <a:r>
              <a:rPr lang="en-US" dirty="0" smtClean="0">
                <a:solidFill>
                  <a:schemeClr val="bg1"/>
                </a:solidFill>
              </a:rPr>
              <a:t>Antisocial Behaviour</a:t>
            </a:r>
          </a:p>
          <a:p>
            <a:pPr marL="685800" indent="-685800" algn="l">
              <a:buFont typeface="Arial" pitchFamily="34" charset="0"/>
              <a:buChar char="•"/>
            </a:pPr>
            <a:r>
              <a:rPr lang="en-US" dirty="0" smtClean="0">
                <a:solidFill>
                  <a:schemeClr val="bg1"/>
                </a:solidFill>
              </a:rPr>
              <a:t>Anxiety</a:t>
            </a:r>
          </a:p>
          <a:p>
            <a:pPr marL="685800" indent="-685800" algn="l">
              <a:buFont typeface="Arial" pitchFamily="34" charset="0"/>
              <a:buChar char="•"/>
            </a:pPr>
            <a:r>
              <a:rPr lang="en-US" dirty="0" smtClean="0">
                <a:solidFill>
                  <a:schemeClr val="bg1"/>
                </a:solidFill>
              </a:rPr>
              <a:t>Autism</a:t>
            </a:r>
          </a:p>
          <a:p>
            <a:pPr marL="685800" indent="-685800" algn="l">
              <a:buFont typeface="Arial" pitchFamily="34" charset="0"/>
              <a:buChar char="•"/>
            </a:pPr>
            <a:r>
              <a:rPr lang="en-US" dirty="0" smtClean="0">
                <a:solidFill>
                  <a:schemeClr val="bg1"/>
                </a:solidFill>
              </a:rPr>
              <a:t>Bipolar &amp; related Disorders</a:t>
            </a:r>
          </a:p>
          <a:p>
            <a:pPr marL="685800" indent="-685800" algn="l">
              <a:buFont typeface="Arial" pitchFamily="34" charset="0"/>
              <a:buChar char="•"/>
            </a:pPr>
            <a:r>
              <a:rPr lang="en-US" dirty="0" smtClean="0">
                <a:solidFill>
                  <a:schemeClr val="bg1"/>
                </a:solidFill>
              </a:rPr>
              <a:t>Delusions</a:t>
            </a:r>
          </a:p>
          <a:p>
            <a:pPr marL="685800" indent="-685800" algn="l">
              <a:buFont typeface="Arial" pitchFamily="34" charset="0"/>
              <a:buChar char="•"/>
            </a:pPr>
            <a:r>
              <a:rPr lang="en-US" dirty="0" smtClean="0">
                <a:solidFill>
                  <a:schemeClr val="bg1"/>
                </a:solidFill>
              </a:rPr>
              <a:t>Depressive Disorders</a:t>
            </a:r>
          </a:p>
          <a:p>
            <a:pPr marL="685800" indent="-685800" algn="l">
              <a:buFont typeface="Arial" pitchFamily="34" charset="0"/>
              <a:buChar char="•"/>
            </a:pPr>
            <a:r>
              <a:rPr lang="en-US" dirty="0" smtClean="0">
                <a:solidFill>
                  <a:schemeClr val="bg1"/>
                </a:solidFill>
              </a:rPr>
              <a:t>Diathesis-stress model</a:t>
            </a:r>
          </a:p>
          <a:p>
            <a:pPr marL="685800" indent="-685800" algn="l">
              <a:buFont typeface="Arial" pitchFamily="34" charset="0"/>
              <a:buChar char="•"/>
            </a:pPr>
            <a:r>
              <a:rPr lang="en-US" dirty="0" smtClean="0">
                <a:solidFill>
                  <a:schemeClr val="bg1"/>
                </a:solidFill>
              </a:rPr>
              <a:t>Feeding &amp; eating disorders</a:t>
            </a:r>
          </a:p>
          <a:p>
            <a:pPr marL="685800" indent="-685800" algn="l">
              <a:buFont typeface="Arial" pitchFamily="34" charset="0"/>
              <a:buChar char="•"/>
            </a:pPr>
            <a:r>
              <a:rPr lang="en-US" dirty="0">
                <a:solidFill>
                  <a:schemeClr val="bg1"/>
                </a:solidFill>
              </a:rPr>
              <a:t>Genetics</a:t>
            </a:r>
            <a:endParaRPr lang="en-US" dirty="0" smtClean="0">
              <a:solidFill>
                <a:schemeClr val="bg1"/>
              </a:solidFill>
            </a:endParaRPr>
          </a:p>
          <a:p>
            <a:pPr marL="685800" indent="-685800" algn="l">
              <a:buFont typeface="Arial" pitchFamily="34" charset="0"/>
              <a:buChar char="•"/>
            </a:pPr>
            <a:endParaRPr lang="en-US" dirty="0" smtClean="0">
              <a:solidFill>
                <a:schemeClr val="bg1"/>
              </a:solidFill>
            </a:endParaRPr>
          </a:p>
          <a:p>
            <a:pPr algn="l"/>
            <a:endParaRPr lang="en-US" dirty="0" smtClean="0">
              <a:solidFill>
                <a:schemeClr val="bg1"/>
              </a:solidFill>
            </a:endParaRPr>
          </a:p>
        </p:txBody>
      </p:sp>
      <p:sp>
        <p:nvSpPr>
          <p:cNvPr id="6" name="Content Placeholder 2"/>
          <p:cNvSpPr txBox="1">
            <a:spLocks/>
          </p:cNvSpPr>
          <p:nvPr/>
        </p:nvSpPr>
        <p:spPr>
          <a:xfrm>
            <a:off x="7571509" y="2149072"/>
            <a:ext cx="6972300" cy="5674995"/>
          </a:xfrm>
          <a:prstGeom prst="rect">
            <a:avLst/>
          </a:prstGeom>
        </p:spPr>
        <p:txBody>
          <a:bodyPr vert="horz" lIns="130622" tIns="65311" rIns="130622" bIns="65311" rtlCol="0">
            <a:normAutofit fontScale="77500" lnSpcReduction="20000"/>
          </a:bodyPr>
          <a:lstStyle>
            <a:lvl1pPr marL="0" indent="0" algn="ctr" defTabSz="1306220" rtl="0" eaLnBrk="1" latinLnBrk="0" hangingPunct="1">
              <a:spcBef>
                <a:spcPct val="20000"/>
              </a:spcBef>
              <a:buFont typeface="Arial" pitchFamily="34" charset="0"/>
              <a:buNone/>
              <a:defRPr sz="4600" kern="1200">
                <a:solidFill>
                  <a:schemeClr val="tx1">
                    <a:tint val="75000"/>
                  </a:schemeClr>
                </a:solidFill>
                <a:latin typeface="+mn-lt"/>
                <a:ea typeface="+mn-ea"/>
                <a:cs typeface="+mn-cs"/>
              </a:defRPr>
            </a:lvl1pPr>
            <a:lvl2pPr marL="653110" indent="0" algn="ctr" defTabSz="1306220" rtl="0" eaLnBrk="1" latinLnBrk="0" hangingPunct="1">
              <a:spcBef>
                <a:spcPct val="20000"/>
              </a:spcBef>
              <a:buFont typeface="Arial" pitchFamily="34" charset="0"/>
              <a:buNone/>
              <a:defRPr sz="4000" kern="1200">
                <a:solidFill>
                  <a:schemeClr val="tx1">
                    <a:tint val="75000"/>
                  </a:schemeClr>
                </a:solidFill>
                <a:latin typeface="+mn-lt"/>
                <a:ea typeface="+mn-ea"/>
                <a:cs typeface="+mn-cs"/>
              </a:defRPr>
            </a:lvl2pPr>
            <a:lvl3pPr marL="1306220" indent="0" algn="ctr" defTabSz="1306220" rtl="0" eaLnBrk="1" latinLnBrk="0" hangingPunct="1">
              <a:spcBef>
                <a:spcPct val="20000"/>
              </a:spcBef>
              <a:buFont typeface="Arial" pitchFamily="34" charset="0"/>
              <a:buNone/>
              <a:defRPr sz="3400" kern="1200">
                <a:solidFill>
                  <a:schemeClr val="tx1">
                    <a:tint val="75000"/>
                  </a:schemeClr>
                </a:solidFill>
                <a:latin typeface="+mn-lt"/>
                <a:ea typeface="+mn-ea"/>
                <a:cs typeface="+mn-cs"/>
              </a:defRPr>
            </a:lvl3pPr>
            <a:lvl4pPr marL="195933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4pPr>
            <a:lvl5pPr marL="261244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5pPr>
            <a:lvl6pPr marL="326555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6pPr>
            <a:lvl7pPr marL="391866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7pPr>
            <a:lvl8pPr marL="457177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8pPr>
            <a:lvl9pPr marL="5224882"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9pPr>
          </a:lstStyle>
          <a:p>
            <a:pPr marL="685800" indent="-685800" algn="l">
              <a:buFont typeface="Arial" pitchFamily="34" charset="0"/>
              <a:buChar char="•"/>
            </a:pPr>
            <a:r>
              <a:rPr lang="en-US" dirty="0" smtClean="0">
                <a:solidFill>
                  <a:schemeClr val="bg1"/>
                </a:solidFill>
              </a:rPr>
              <a:t>Hallucinations</a:t>
            </a:r>
          </a:p>
          <a:p>
            <a:pPr marL="685800" indent="-685800" algn="l">
              <a:buFont typeface="Arial" pitchFamily="34" charset="0"/>
              <a:buChar char="•"/>
            </a:pPr>
            <a:r>
              <a:rPr lang="en-US" dirty="0" smtClean="0">
                <a:solidFill>
                  <a:schemeClr val="bg1"/>
                </a:solidFill>
              </a:rPr>
              <a:t>Hyperactivity</a:t>
            </a:r>
          </a:p>
          <a:p>
            <a:pPr marL="685800" indent="-685800" algn="l">
              <a:buFont typeface="Arial" pitchFamily="34" charset="0"/>
              <a:buChar char="•"/>
            </a:pPr>
            <a:r>
              <a:rPr lang="en-US" dirty="0" smtClean="0">
                <a:solidFill>
                  <a:schemeClr val="bg1"/>
                </a:solidFill>
              </a:rPr>
              <a:t>Intellectual disability</a:t>
            </a:r>
          </a:p>
          <a:p>
            <a:pPr marL="685800" indent="-685800" algn="l">
              <a:buFont typeface="Arial" pitchFamily="34" charset="0"/>
              <a:buChar char="•"/>
            </a:pPr>
            <a:r>
              <a:rPr lang="en-US" dirty="0" smtClean="0">
                <a:solidFill>
                  <a:schemeClr val="bg1"/>
                </a:solidFill>
              </a:rPr>
              <a:t>Neurodevelopmental disorders</a:t>
            </a:r>
          </a:p>
          <a:p>
            <a:pPr marL="685800" indent="-685800" algn="l">
              <a:buFont typeface="Arial" pitchFamily="34" charset="0"/>
              <a:buChar char="•"/>
            </a:pPr>
            <a:r>
              <a:rPr lang="en-US" dirty="0" smtClean="0">
                <a:solidFill>
                  <a:schemeClr val="bg1"/>
                </a:solidFill>
              </a:rPr>
              <a:t>Neurotransmitters</a:t>
            </a:r>
          </a:p>
          <a:p>
            <a:pPr marL="685800" indent="-685800" algn="l">
              <a:buFont typeface="Arial" pitchFamily="34" charset="0"/>
              <a:buChar char="•"/>
            </a:pPr>
            <a:r>
              <a:rPr lang="en-US" dirty="0" smtClean="0">
                <a:solidFill>
                  <a:schemeClr val="bg1"/>
                </a:solidFill>
              </a:rPr>
              <a:t>Norms</a:t>
            </a:r>
          </a:p>
          <a:p>
            <a:pPr marL="685800" indent="-685800" algn="l">
              <a:buFont typeface="Arial" pitchFamily="34" charset="0"/>
              <a:buChar char="•"/>
            </a:pPr>
            <a:r>
              <a:rPr lang="en-US" dirty="0" smtClean="0">
                <a:solidFill>
                  <a:schemeClr val="bg1"/>
                </a:solidFill>
              </a:rPr>
              <a:t>Obsessive-compulsive disorders</a:t>
            </a:r>
          </a:p>
          <a:p>
            <a:pPr marL="685800" indent="-685800" algn="l">
              <a:buFont typeface="Arial" pitchFamily="34" charset="0"/>
              <a:buChar char="•"/>
            </a:pPr>
            <a:r>
              <a:rPr lang="en-US" dirty="0" smtClean="0">
                <a:solidFill>
                  <a:schemeClr val="bg1"/>
                </a:solidFill>
              </a:rPr>
              <a:t>Phobias</a:t>
            </a:r>
          </a:p>
          <a:p>
            <a:pPr marL="685800" indent="-685800" algn="l">
              <a:buFont typeface="Arial" pitchFamily="34" charset="0"/>
              <a:buChar char="•"/>
            </a:pPr>
            <a:r>
              <a:rPr lang="en-US" dirty="0" smtClean="0">
                <a:solidFill>
                  <a:schemeClr val="bg1"/>
                </a:solidFill>
              </a:rPr>
              <a:t>Schizophrenia</a:t>
            </a:r>
          </a:p>
          <a:p>
            <a:pPr marL="685800" indent="-685800" algn="l">
              <a:buFont typeface="Arial" pitchFamily="34" charset="0"/>
              <a:buChar char="•"/>
            </a:pPr>
            <a:r>
              <a:rPr lang="en-US" dirty="0" smtClean="0">
                <a:solidFill>
                  <a:schemeClr val="bg1"/>
                </a:solidFill>
              </a:rPr>
              <a:t>Somatic symptom</a:t>
            </a:r>
          </a:p>
        </p:txBody>
      </p:sp>
    </p:spTree>
    <p:extLst>
      <p:ext uri="{BB962C8B-B14F-4D97-AF65-F5344CB8AC3E}">
        <p14:creationId xmlns:p14="http://schemas.microsoft.com/office/powerpoint/2010/main" val="344996037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0" end="0"/>
                                            </p:txEl>
                                          </p:spTgt>
                                        </p:tgtEl>
                                        <p:attrNameLst>
                                          <p:attrName>style.visibility</p:attrName>
                                        </p:attrNameLst>
                                      </p:cBhvr>
                                      <p:to>
                                        <p:strVal val="visible"/>
                                      </p:to>
                                    </p:set>
                                    <p:animEffect transition="in" filter="fade">
                                      <p:cBhvr>
                                        <p:cTn id="57" dur="500"/>
                                        <p:tgtEl>
                                          <p:spTgt spid="6">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1" end="1"/>
                                            </p:txEl>
                                          </p:spTgt>
                                        </p:tgtEl>
                                        <p:attrNameLst>
                                          <p:attrName>style.visibility</p:attrName>
                                        </p:attrNameLst>
                                      </p:cBhvr>
                                      <p:to>
                                        <p:strVal val="visible"/>
                                      </p:to>
                                    </p:set>
                                    <p:animEffect transition="in" filter="fade">
                                      <p:cBhvr>
                                        <p:cTn id="62" dur="500"/>
                                        <p:tgtEl>
                                          <p:spTgt spid="6">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2" end="2"/>
                                            </p:txEl>
                                          </p:spTgt>
                                        </p:tgtEl>
                                        <p:attrNameLst>
                                          <p:attrName>style.visibility</p:attrName>
                                        </p:attrNameLst>
                                      </p:cBhvr>
                                      <p:to>
                                        <p:strVal val="visible"/>
                                      </p:to>
                                    </p:set>
                                    <p:animEffect transition="in" filter="fade">
                                      <p:cBhvr>
                                        <p:cTn id="67" dur="500"/>
                                        <p:tgtEl>
                                          <p:spTgt spid="6">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
                                            <p:txEl>
                                              <p:pRg st="3" end="3"/>
                                            </p:txEl>
                                          </p:spTgt>
                                        </p:tgtEl>
                                        <p:attrNameLst>
                                          <p:attrName>style.visibility</p:attrName>
                                        </p:attrNameLst>
                                      </p:cBhvr>
                                      <p:to>
                                        <p:strVal val="visible"/>
                                      </p:to>
                                    </p:set>
                                    <p:animEffect transition="in" filter="fade">
                                      <p:cBhvr>
                                        <p:cTn id="72" dur="500"/>
                                        <p:tgtEl>
                                          <p:spTgt spid="6">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6">
                                            <p:txEl>
                                              <p:pRg st="4" end="4"/>
                                            </p:txEl>
                                          </p:spTgt>
                                        </p:tgtEl>
                                        <p:attrNameLst>
                                          <p:attrName>style.visibility</p:attrName>
                                        </p:attrNameLst>
                                      </p:cBhvr>
                                      <p:to>
                                        <p:strVal val="visible"/>
                                      </p:to>
                                    </p:set>
                                    <p:animEffect transition="in" filter="fade">
                                      <p:cBhvr>
                                        <p:cTn id="77" dur="500"/>
                                        <p:tgtEl>
                                          <p:spTgt spid="6">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6">
                                            <p:txEl>
                                              <p:pRg st="5" end="5"/>
                                            </p:txEl>
                                          </p:spTgt>
                                        </p:tgtEl>
                                        <p:attrNameLst>
                                          <p:attrName>style.visibility</p:attrName>
                                        </p:attrNameLst>
                                      </p:cBhvr>
                                      <p:to>
                                        <p:strVal val="visible"/>
                                      </p:to>
                                    </p:set>
                                    <p:animEffect transition="in" filter="fade">
                                      <p:cBhvr>
                                        <p:cTn id="82" dur="500"/>
                                        <p:tgtEl>
                                          <p:spTgt spid="6">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6">
                                            <p:txEl>
                                              <p:pRg st="6" end="6"/>
                                            </p:txEl>
                                          </p:spTgt>
                                        </p:tgtEl>
                                        <p:attrNameLst>
                                          <p:attrName>style.visibility</p:attrName>
                                        </p:attrNameLst>
                                      </p:cBhvr>
                                      <p:to>
                                        <p:strVal val="visible"/>
                                      </p:to>
                                    </p:set>
                                    <p:animEffect transition="in" filter="fade">
                                      <p:cBhvr>
                                        <p:cTn id="87" dur="500"/>
                                        <p:tgtEl>
                                          <p:spTgt spid="6">
                                            <p:txEl>
                                              <p:pRg st="6" end="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6">
                                            <p:txEl>
                                              <p:pRg st="7" end="7"/>
                                            </p:txEl>
                                          </p:spTgt>
                                        </p:tgtEl>
                                        <p:attrNameLst>
                                          <p:attrName>style.visibility</p:attrName>
                                        </p:attrNameLst>
                                      </p:cBhvr>
                                      <p:to>
                                        <p:strVal val="visible"/>
                                      </p:to>
                                    </p:set>
                                    <p:animEffect transition="in" filter="fade">
                                      <p:cBhvr>
                                        <p:cTn id="92" dur="500"/>
                                        <p:tgtEl>
                                          <p:spTgt spid="6">
                                            <p:txEl>
                                              <p:pRg st="7" end="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6">
                                            <p:txEl>
                                              <p:pRg st="8" end="8"/>
                                            </p:txEl>
                                          </p:spTgt>
                                        </p:tgtEl>
                                        <p:attrNameLst>
                                          <p:attrName>style.visibility</p:attrName>
                                        </p:attrNameLst>
                                      </p:cBhvr>
                                      <p:to>
                                        <p:strVal val="visible"/>
                                      </p:to>
                                    </p:set>
                                    <p:animEffect transition="in" filter="fade">
                                      <p:cBhvr>
                                        <p:cTn id="97" dur="500"/>
                                        <p:tgtEl>
                                          <p:spTgt spid="6">
                                            <p:txEl>
                                              <p:pRg st="8" end="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6">
                                            <p:txEl>
                                              <p:pRg st="9" end="9"/>
                                            </p:txEl>
                                          </p:spTgt>
                                        </p:tgtEl>
                                        <p:attrNameLst>
                                          <p:attrName>style.visibility</p:attrName>
                                        </p:attrNameLst>
                                      </p:cBhvr>
                                      <p:to>
                                        <p:strVal val="visible"/>
                                      </p:to>
                                    </p:set>
                                    <p:animEffect transition="in" filter="fade">
                                      <p:cBhvr>
                                        <p:cTn id="10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Learn Psychology with Vishal Pandey\background for different creati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2"/>
            <a:ext cx="14706600" cy="82264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650253" y="609600"/>
            <a:ext cx="11406094" cy="1323439"/>
          </a:xfrm>
          <a:prstGeom prst="rect">
            <a:avLst/>
          </a:prstGeom>
          <a:noFill/>
        </p:spPr>
        <p:txBody>
          <a:bodyPr wrap="square" lIns="91440" tIns="45720" rIns="91440" bIns="45720">
            <a:spAutoFit/>
          </a:bodyPr>
          <a:lstStyle/>
          <a:p>
            <a:pPr algn="ctr"/>
            <a:r>
              <a:rPr lang="en-US" sz="80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Bahnschrift SemiBold" pitchFamily="34" charset="0"/>
              </a:rPr>
              <a:t>ThankYou</a:t>
            </a:r>
            <a:endParaRPr lang="en-US" sz="80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Bahnschrift SemiBold" pitchFamily="34" charset="0"/>
            </a:endParaRPr>
          </a:p>
        </p:txBody>
      </p:sp>
      <p:sp>
        <p:nvSpPr>
          <p:cNvPr id="5" name="Content Placeholder 2"/>
          <p:cNvSpPr txBox="1">
            <a:spLocks/>
          </p:cNvSpPr>
          <p:nvPr/>
        </p:nvSpPr>
        <p:spPr>
          <a:xfrm>
            <a:off x="429490" y="2149073"/>
            <a:ext cx="13515109" cy="5674995"/>
          </a:xfrm>
          <a:prstGeom prst="rect">
            <a:avLst/>
          </a:prstGeom>
        </p:spPr>
        <p:txBody>
          <a:bodyPr vert="horz" lIns="130622" tIns="65311" rIns="130622" bIns="65311" rtlCol="0">
            <a:normAutofit/>
          </a:bodyPr>
          <a:lstStyle>
            <a:lvl1pPr marL="0" indent="0" algn="ctr" defTabSz="1306220" rtl="0" eaLnBrk="1" latinLnBrk="0" hangingPunct="1">
              <a:spcBef>
                <a:spcPct val="20000"/>
              </a:spcBef>
              <a:buFont typeface="Arial" pitchFamily="34" charset="0"/>
              <a:buNone/>
              <a:defRPr sz="4600" kern="1200">
                <a:solidFill>
                  <a:schemeClr val="tx1">
                    <a:tint val="75000"/>
                  </a:schemeClr>
                </a:solidFill>
                <a:latin typeface="+mn-lt"/>
                <a:ea typeface="+mn-ea"/>
                <a:cs typeface="+mn-cs"/>
              </a:defRPr>
            </a:lvl1pPr>
            <a:lvl2pPr marL="653110" indent="0" algn="ctr" defTabSz="1306220" rtl="0" eaLnBrk="1" latinLnBrk="0" hangingPunct="1">
              <a:spcBef>
                <a:spcPct val="20000"/>
              </a:spcBef>
              <a:buFont typeface="Arial" pitchFamily="34" charset="0"/>
              <a:buNone/>
              <a:defRPr sz="4000" kern="1200">
                <a:solidFill>
                  <a:schemeClr val="tx1">
                    <a:tint val="75000"/>
                  </a:schemeClr>
                </a:solidFill>
                <a:latin typeface="+mn-lt"/>
                <a:ea typeface="+mn-ea"/>
                <a:cs typeface="+mn-cs"/>
              </a:defRPr>
            </a:lvl2pPr>
            <a:lvl3pPr marL="1306220" indent="0" algn="ctr" defTabSz="1306220" rtl="0" eaLnBrk="1" latinLnBrk="0" hangingPunct="1">
              <a:spcBef>
                <a:spcPct val="20000"/>
              </a:spcBef>
              <a:buFont typeface="Arial" pitchFamily="34" charset="0"/>
              <a:buNone/>
              <a:defRPr sz="3400" kern="1200">
                <a:solidFill>
                  <a:schemeClr val="tx1">
                    <a:tint val="75000"/>
                  </a:schemeClr>
                </a:solidFill>
                <a:latin typeface="+mn-lt"/>
                <a:ea typeface="+mn-ea"/>
                <a:cs typeface="+mn-cs"/>
              </a:defRPr>
            </a:lvl3pPr>
            <a:lvl4pPr marL="195933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4pPr>
            <a:lvl5pPr marL="261244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5pPr>
            <a:lvl6pPr marL="326555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6pPr>
            <a:lvl7pPr marL="391866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7pPr>
            <a:lvl8pPr marL="4571771"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8pPr>
            <a:lvl9pPr marL="5224882" indent="0" algn="ctr" defTabSz="130622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9pPr>
          </a:lstStyle>
          <a:p>
            <a:pPr marL="685800" indent="-685800" algn="l">
              <a:buFont typeface="Arial" pitchFamily="34" charset="0"/>
              <a:buChar char="•"/>
            </a:pPr>
            <a:r>
              <a:rPr lang="en-US" dirty="0" smtClean="0">
                <a:solidFill>
                  <a:schemeClr val="bg1"/>
                </a:solidFill>
              </a:rPr>
              <a:t>Notes available at www.careerinnova.com</a:t>
            </a:r>
          </a:p>
          <a:p>
            <a:pPr marL="685800" indent="-685800" algn="l">
              <a:buFont typeface="Arial" pitchFamily="34" charset="0"/>
              <a:buChar char="•"/>
            </a:pPr>
            <a:endParaRPr lang="en-US" dirty="0">
              <a:solidFill>
                <a:schemeClr val="bg1"/>
              </a:solidFill>
            </a:endParaRPr>
          </a:p>
          <a:p>
            <a:pPr marL="685800" indent="-685800" algn="l">
              <a:buFont typeface="Arial" pitchFamily="34" charset="0"/>
              <a:buChar char="•"/>
            </a:pPr>
            <a:r>
              <a:rPr lang="en-US" dirty="0" err="1" smtClean="0">
                <a:solidFill>
                  <a:schemeClr val="bg1"/>
                </a:solidFill>
              </a:rPr>
              <a:t>Instagram</a:t>
            </a:r>
            <a:r>
              <a:rPr lang="en-US" dirty="0" smtClean="0">
                <a:solidFill>
                  <a:schemeClr val="bg1"/>
                </a:solidFill>
              </a:rPr>
              <a:t> – </a:t>
            </a:r>
            <a:r>
              <a:rPr lang="en-US" dirty="0" err="1" smtClean="0">
                <a:solidFill>
                  <a:schemeClr val="bg1"/>
                </a:solidFill>
              </a:rPr>
              <a:t>career_innova</a:t>
            </a:r>
            <a:endParaRPr lang="en-US" dirty="0" smtClean="0">
              <a:solidFill>
                <a:schemeClr val="bg1"/>
              </a:solidFill>
            </a:endParaRPr>
          </a:p>
          <a:p>
            <a:pPr marL="685800" indent="-685800" algn="l">
              <a:buFont typeface="Arial" pitchFamily="34" charset="0"/>
              <a:buChar char="•"/>
            </a:pPr>
            <a:r>
              <a:rPr lang="en-US" dirty="0" err="1" smtClean="0">
                <a:solidFill>
                  <a:schemeClr val="bg1"/>
                </a:solidFill>
              </a:rPr>
              <a:t>Youtube</a:t>
            </a:r>
            <a:r>
              <a:rPr lang="en-US" dirty="0" smtClean="0">
                <a:solidFill>
                  <a:schemeClr val="bg1"/>
                </a:solidFill>
              </a:rPr>
              <a:t> : </a:t>
            </a:r>
          </a:p>
          <a:p>
            <a:pPr marL="1992020" lvl="2" indent="-685800" algn="l">
              <a:buFont typeface="Arial" pitchFamily="34" charset="0"/>
              <a:buChar char="•"/>
            </a:pPr>
            <a:r>
              <a:rPr lang="en-US" dirty="0" err="1" smtClean="0">
                <a:solidFill>
                  <a:schemeClr val="bg1"/>
                </a:solidFill>
              </a:rPr>
              <a:t>CareerInnova</a:t>
            </a:r>
            <a:endParaRPr lang="en-US" dirty="0" smtClean="0">
              <a:solidFill>
                <a:schemeClr val="bg1"/>
              </a:solidFill>
            </a:endParaRPr>
          </a:p>
          <a:p>
            <a:pPr marL="1992020" lvl="2" indent="-685800" algn="l">
              <a:buFont typeface="Arial" pitchFamily="34" charset="0"/>
              <a:buChar char="•"/>
            </a:pPr>
            <a:r>
              <a:rPr lang="en-US" dirty="0" smtClean="0">
                <a:solidFill>
                  <a:schemeClr val="bg1"/>
                </a:solidFill>
              </a:rPr>
              <a:t>Learn Psychology with </a:t>
            </a:r>
            <a:r>
              <a:rPr lang="en-US" dirty="0" err="1" smtClean="0">
                <a:solidFill>
                  <a:schemeClr val="bg1"/>
                </a:solidFill>
              </a:rPr>
              <a:t>vishal</a:t>
            </a:r>
            <a:r>
              <a:rPr lang="en-US" dirty="0" smtClean="0">
                <a:solidFill>
                  <a:schemeClr val="bg1"/>
                </a:solidFill>
              </a:rPr>
              <a:t> </a:t>
            </a:r>
            <a:r>
              <a:rPr lang="en-US" dirty="0" err="1" smtClean="0">
                <a:solidFill>
                  <a:schemeClr val="bg1"/>
                </a:solidFill>
              </a:rPr>
              <a:t>pandey</a:t>
            </a:r>
            <a:endParaRPr lang="en-US" dirty="0" smtClean="0">
              <a:solidFill>
                <a:schemeClr val="bg1"/>
              </a:solidFill>
            </a:endParaRPr>
          </a:p>
        </p:txBody>
      </p:sp>
    </p:spTree>
    <p:extLst>
      <p:ext uri="{BB962C8B-B14F-4D97-AF65-F5344CB8AC3E}">
        <p14:creationId xmlns:p14="http://schemas.microsoft.com/office/powerpoint/2010/main" val="353454082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fade">
                                      <p:cBhvr>
                                        <p:cTn id="19"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Learn Psychology with Vishal Pandey\background for different creati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2"/>
            <a:ext cx="14706600" cy="822648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76400"/>
            <a:ext cx="13441680" cy="5674995"/>
          </a:xfrm>
        </p:spPr>
        <p:txBody>
          <a:bodyPr>
            <a:normAutofit fontScale="92500" lnSpcReduction="20000"/>
          </a:bodyPr>
          <a:lstStyle/>
          <a:p>
            <a:pPr marL="653110" lvl="1" indent="0">
              <a:buNone/>
            </a:pPr>
            <a:r>
              <a:rPr lang="en-US" sz="3100" dirty="0">
                <a:solidFill>
                  <a:schemeClr val="bg1"/>
                </a:solidFill>
              </a:rPr>
              <a:t>4. Organismic approach</a:t>
            </a:r>
          </a:p>
          <a:p>
            <a:pPr lvl="2"/>
            <a:r>
              <a:rPr lang="en-US" dirty="0">
                <a:solidFill>
                  <a:schemeClr val="bg1"/>
                </a:solidFill>
              </a:rPr>
              <a:t>Hippocrates, </a:t>
            </a:r>
            <a:r>
              <a:rPr lang="en-US" dirty="0" err="1">
                <a:solidFill>
                  <a:schemeClr val="bg1"/>
                </a:solidFill>
              </a:rPr>
              <a:t>socrates</a:t>
            </a:r>
            <a:r>
              <a:rPr lang="en-US" dirty="0">
                <a:solidFill>
                  <a:schemeClr val="bg1"/>
                </a:solidFill>
              </a:rPr>
              <a:t>, and </a:t>
            </a:r>
            <a:r>
              <a:rPr lang="en-US" dirty="0" err="1">
                <a:solidFill>
                  <a:schemeClr val="bg1"/>
                </a:solidFill>
              </a:rPr>
              <a:t>plato</a:t>
            </a:r>
            <a:r>
              <a:rPr lang="en-US" dirty="0">
                <a:solidFill>
                  <a:schemeClr val="bg1"/>
                </a:solidFill>
              </a:rPr>
              <a:t> – conflicts between emotion &amp; reason</a:t>
            </a:r>
          </a:p>
          <a:p>
            <a:pPr lvl="2"/>
            <a:r>
              <a:rPr lang="en-US" dirty="0">
                <a:solidFill>
                  <a:schemeClr val="bg1"/>
                </a:solidFill>
              </a:rPr>
              <a:t>Galen – Four elements – earth, air, fire &amp; water – blood, black bile, yellow bile &amp; phlegm</a:t>
            </a:r>
          </a:p>
          <a:p>
            <a:pPr lvl="2"/>
            <a:r>
              <a:rPr lang="en-US" dirty="0">
                <a:solidFill>
                  <a:schemeClr val="bg1"/>
                </a:solidFill>
              </a:rPr>
              <a:t>Three </a:t>
            </a:r>
            <a:r>
              <a:rPr lang="en-US" dirty="0" err="1">
                <a:solidFill>
                  <a:schemeClr val="bg1"/>
                </a:solidFill>
              </a:rPr>
              <a:t>doshas</a:t>
            </a:r>
            <a:r>
              <a:rPr lang="en-US" dirty="0">
                <a:solidFill>
                  <a:schemeClr val="bg1"/>
                </a:solidFill>
              </a:rPr>
              <a:t> of </a:t>
            </a:r>
            <a:r>
              <a:rPr lang="en-US" dirty="0" err="1">
                <a:solidFill>
                  <a:schemeClr val="bg1"/>
                </a:solidFill>
              </a:rPr>
              <a:t>vatta</a:t>
            </a:r>
            <a:r>
              <a:rPr lang="en-US" dirty="0">
                <a:solidFill>
                  <a:schemeClr val="bg1"/>
                </a:solidFill>
              </a:rPr>
              <a:t>, pitta &amp; </a:t>
            </a:r>
            <a:r>
              <a:rPr lang="en-US" dirty="0" err="1">
                <a:solidFill>
                  <a:schemeClr val="bg1"/>
                </a:solidFill>
              </a:rPr>
              <a:t>kapha</a:t>
            </a:r>
            <a:r>
              <a:rPr lang="en-US" dirty="0">
                <a:solidFill>
                  <a:schemeClr val="bg1"/>
                </a:solidFill>
              </a:rPr>
              <a:t> – Ayurveda &amp; </a:t>
            </a:r>
            <a:r>
              <a:rPr lang="en-US" dirty="0" err="1">
                <a:solidFill>
                  <a:schemeClr val="bg1"/>
                </a:solidFill>
              </a:rPr>
              <a:t>Atharva</a:t>
            </a:r>
            <a:r>
              <a:rPr lang="en-US" dirty="0">
                <a:solidFill>
                  <a:schemeClr val="bg1"/>
                </a:solidFill>
              </a:rPr>
              <a:t> </a:t>
            </a:r>
            <a:r>
              <a:rPr lang="en-US" dirty="0" err="1">
                <a:solidFill>
                  <a:schemeClr val="bg1"/>
                </a:solidFill>
              </a:rPr>
              <a:t>veda</a:t>
            </a:r>
            <a:endParaRPr lang="en-US" dirty="0">
              <a:solidFill>
                <a:schemeClr val="bg1"/>
              </a:solidFill>
            </a:endParaRPr>
          </a:p>
          <a:p>
            <a:pPr marL="653110" lvl="1" indent="0">
              <a:buNone/>
            </a:pPr>
            <a:r>
              <a:rPr lang="en-US" sz="3100" dirty="0" smtClean="0">
                <a:solidFill>
                  <a:schemeClr val="bg1"/>
                </a:solidFill>
              </a:rPr>
              <a:t>5</a:t>
            </a:r>
            <a:r>
              <a:rPr lang="en-US" sz="3100" dirty="0">
                <a:solidFill>
                  <a:schemeClr val="bg1"/>
                </a:solidFill>
              </a:rPr>
              <a:t>. Middle Ages</a:t>
            </a:r>
          </a:p>
          <a:p>
            <a:pPr lvl="3"/>
            <a:r>
              <a:rPr lang="en-US" dirty="0" smtClean="0">
                <a:solidFill>
                  <a:schemeClr val="bg1"/>
                </a:solidFill>
              </a:rPr>
              <a:t>Demonology  &amp; superstition</a:t>
            </a:r>
          </a:p>
          <a:p>
            <a:pPr lvl="3"/>
            <a:r>
              <a:rPr lang="en-US" dirty="0" smtClean="0">
                <a:solidFill>
                  <a:schemeClr val="bg1"/>
                </a:solidFill>
              </a:rPr>
              <a:t>St. Augustine</a:t>
            </a:r>
          </a:p>
          <a:p>
            <a:pPr marL="653110" lvl="1" indent="0">
              <a:buNone/>
            </a:pPr>
            <a:r>
              <a:rPr lang="en-US" sz="3100" dirty="0" smtClean="0">
                <a:solidFill>
                  <a:schemeClr val="bg1"/>
                </a:solidFill>
              </a:rPr>
              <a:t>6</a:t>
            </a:r>
            <a:r>
              <a:rPr lang="en-US" sz="3100" dirty="0">
                <a:solidFill>
                  <a:schemeClr val="bg1"/>
                </a:solidFill>
              </a:rPr>
              <a:t>. Renaissance Period</a:t>
            </a:r>
          </a:p>
          <a:p>
            <a:pPr lvl="3"/>
            <a:r>
              <a:rPr lang="en-US" dirty="0" smtClean="0">
                <a:solidFill>
                  <a:schemeClr val="bg1"/>
                </a:solidFill>
              </a:rPr>
              <a:t>Johann </a:t>
            </a:r>
            <a:r>
              <a:rPr lang="en-US" dirty="0" err="1" smtClean="0">
                <a:solidFill>
                  <a:schemeClr val="bg1"/>
                </a:solidFill>
              </a:rPr>
              <a:t>Weyer</a:t>
            </a:r>
            <a:r>
              <a:rPr lang="en-US" dirty="0" smtClean="0">
                <a:solidFill>
                  <a:schemeClr val="bg1"/>
                </a:solidFill>
              </a:rPr>
              <a:t> – Psychological conflicts &amp; disturbed relationships</a:t>
            </a:r>
          </a:p>
          <a:p>
            <a:pPr marL="653110" lvl="1" indent="0">
              <a:buNone/>
            </a:pPr>
            <a:r>
              <a:rPr lang="en-US" sz="3100" dirty="0" smtClean="0">
                <a:solidFill>
                  <a:schemeClr val="bg1"/>
                </a:solidFill>
              </a:rPr>
              <a:t>7</a:t>
            </a:r>
            <a:r>
              <a:rPr lang="en-US" sz="3100" dirty="0">
                <a:solidFill>
                  <a:schemeClr val="bg1"/>
                </a:solidFill>
              </a:rPr>
              <a:t>. Age of Reason &amp; Enlightenment</a:t>
            </a:r>
          </a:p>
          <a:p>
            <a:pPr marL="653110" lvl="1" indent="0">
              <a:buNone/>
            </a:pPr>
            <a:r>
              <a:rPr lang="en-US" sz="3100" dirty="0" smtClean="0">
                <a:solidFill>
                  <a:schemeClr val="bg1"/>
                </a:solidFill>
              </a:rPr>
              <a:t>8</a:t>
            </a:r>
            <a:r>
              <a:rPr lang="en-US" sz="3100" dirty="0">
                <a:solidFill>
                  <a:schemeClr val="bg1"/>
                </a:solidFill>
              </a:rPr>
              <a:t>. Bio-psycho-social approach</a:t>
            </a:r>
          </a:p>
        </p:txBody>
      </p:sp>
    </p:spTree>
    <p:extLst>
      <p:ext uri="{BB962C8B-B14F-4D97-AF65-F5344CB8AC3E}">
        <p14:creationId xmlns:p14="http://schemas.microsoft.com/office/powerpoint/2010/main" val="199330858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Learn Psychology with Vishal Pandey\background for different creati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2"/>
            <a:ext cx="14706600" cy="82264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320248" y="533400"/>
            <a:ext cx="11406094" cy="769441"/>
          </a:xfrm>
          <a:prstGeom prst="rect">
            <a:avLst/>
          </a:prstGeom>
          <a:noFill/>
        </p:spPr>
        <p:txBody>
          <a:bodyPr wrap="square" lIns="91440" tIns="45720" rIns="91440" bIns="45720">
            <a:spAutoFit/>
          </a:bodyPr>
          <a:lstStyle/>
          <a:p>
            <a:pPr algn="ctr"/>
            <a:r>
              <a:rPr lang="en-U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itchFamily="34" charset="0"/>
              </a:rPr>
              <a:t>4. Classification of Psychological Disorders</a:t>
            </a:r>
          </a:p>
        </p:txBody>
      </p:sp>
      <p:sp>
        <p:nvSpPr>
          <p:cNvPr id="3" name="Content Placeholder 2"/>
          <p:cNvSpPr>
            <a:spLocks noGrp="1"/>
          </p:cNvSpPr>
          <p:nvPr>
            <p:ph idx="1"/>
          </p:nvPr>
        </p:nvSpPr>
        <p:spPr>
          <a:xfrm>
            <a:off x="457200" y="1676400"/>
            <a:ext cx="13441680" cy="5674995"/>
          </a:xfrm>
        </p:spPr>
        <p:txBody>
          <a:bodyPr>
            <a:normAutofit/>
          </a:bodyPr>
          <a:lstStyle/>
          <a:p>
            <a:endParaRPr lang="en-US" dirty="0" smtClean="0">
              <a:solidFill>
                <a:schemeClr val="bg1"/>
              </a:solidFill>
            </a:endParaRPr>
          </a:p>
          <a:p>
            <a:r>
              <a:rPr lang="en-US" dirty="0" smtClean="0">
                <a:solidFill>
                  <a:schemeClr val="bg1"/>
                </a:solidFill>
              </a:rPr>
              <a:t>APA (American Psychiatric Association)</a:t>
            </a:r>
          </a:p>
          <a:p>
            <a:r>
              <a:rPr lang="en-US" dirty="0" smtClean="0">
                <a:solidFill>
                  <a:schemeClr val="bg1"/>
                </a:solidFill>
              </a:rPr>
              <a:t>DSM – 5 (Diagnostic &amp; Statistical Manual of Mental Disorders)</a:t>
            </a:r>
          </a:p>
          <a:p>
            <a:r>
              <a:rPr lang="en-US" dirty="0" smtClean="0">
                <a:solidFill>
                  <a:schemeClr val="bg1"/>
                </a:solidFill>
              </a:rPr>
              <a:t>ICD – 10 – International Classification of Diseases</a:t>
            </a:r>
            <a:endParaRPr lang="en-US" dirty="0">
              <a:solidFill>
                <a:schemeClr val="bg1"/>
              </a:solidFill>
            </a:endParaRPr>
          </a:p>
        </p:txBody>
      </p:sp>
    </p:spTree>
    <p:extLst>
      <p:ext uri="{BB962C8B-B14F-4D97-AF65-F5344CB8AC3E}">
        <p14:creationId xmlns:p14="http://schemas.microsoft.com/office/powerpoint/2010/main" val="393930060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Learn Psychology with Vishal Pandey\background for different creati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2"/>
            <a:ext cx="14706600" cy="82264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320248" y="533400"/>
            <a:ext cx="11406094" cy="769441"/>
          </a:xfrm>
          <a:prstGeom prst="rect">
            <a:avLst/>
          </a:prstGeom>
          <a:noFill/>
        </p:spPr>
        <p:txBody>
          <a:bodyPr wrap="square" lIns="91440" tIns="45720" rIns="91440" bIns="45720">
            <a:spAutoFit/>
          </a:bodyPr>
          <a:lstStyle/>
          <a:p>
            <a:pPr algn="ctr"/>
            <a:r>
              <a:rPr lang="en-U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itchFamily="34" charset="0"/>
              </a:rPr>
              <a:t>Practice Questions</a:t>
            </a:r>
          </a:p>
        </p:txBody>
      </p:sp>
      <p:sp>
        <p:nvSpPr>
          <p:cNvPr id="3" name="Content Placeholder 2"/>
          <p:cNvSpPr>
            <a:spLocks noGrp="1"/>
          </p:cNvSpPr>
          <p:nvPr>
            <p:ph idx="1"/>
          </p:nvPr>
        </p:nvSpPr>
        <p:spPr>
          <a:xfrm>
            <a:off x="457200" y="1676400"/>
            <a:ext cx="13441680" cy="5674995"/>
          </a:xfrm>
        </p:spPr>
        <p:txBody>
          <a:bodyPr>
            <a:normAutofit/>
          </a:bodyPr>
          <a:lstStyle/>
          <a:p>
            <a:pPr marL="0" indent="0">
              <a:buNone/>
            </a:pPr>
            <a:r>
              <a:rPr lang="en-US" dirty="0">
                <a:solidFill>
                  <a:schemeClr val="bg1"/>
                </a:solidFill>
              </a:rPr>
              <a:t>Q1. Explain the 4Ds of abnormal behaviour. </a:t>
            </a:r>
          </a:p>
          <a:p>
            <a:pPr marL="0" indent="0">
              <a:buNone/>
            </a:pPr>
            <a:r>
              <a:rPr lang="en-US" dirty="0">
                <a:solidFill>
                  <a:schemeClr val="bg1"/>
                </a:solidFill>
              </a:rPr>
              <a:t>Q2. What do you mean by deviation from social norms?</a:t>
            </a:r>
          </a:p>
          <a:p>
            <a:pPr marL="0" indent="0">
              <a:buNone/>
            </a:pPr>
            <a:r>
              <a:rPr lang="en-US" dirty="0">
                <a:solidFill>
                  <a:schemeClr val="bg1"/>
                </a:solidFill>
              </a:rPr>
              <a:t>Q3. What do you mean by maladaptive behaviour? </a:t>
            </a:r>
          </a:p>
          <a:p>
            <a:pPr marL="0" indent="0">
              <a:buNone/>
            </a:pPr>
            <a:r>
              <a:rPr lang="en-US" dirty="0">
                <a:solidFill>
                  <a:schemeClr val="bg1"/>
                </a:solidFill>
              </a:rPr>
              <a:t>Q4. How does psychodynamic model explain abnormal behaviour? </a:t>
            </a:r>
          </a:p>
        </p:txBody>
      </p:sp>
    </p:spTree>
    <p:extLst>
      <p:ext uri="{BB962C8B-B14F-4D97-AF65-F5344CB8AC3E}">
        <p14:creationId xmlns:p14="http://schemas.microsoft.com/office/powerpoint/2010/main" val="189553915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Learn Psychology with Vishal Pandey\background for different creati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2"/>
            <a:ext cx="14706600" cy="82264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83365" y="2837526"/>
            <a:ext cx="11406094" cy="2554545"/>
          </a:xfrm>
          <a:prstGeom prst="rect">
            <a:avLst/>
          </a:prstGeom>
          <a:noFill/>
        </p:spPr>
        <p:txBody>
          <a:bodyPr wrap="square" lIns="91440" tIns="45720" rIns="91440" bIns="45720">
            <a:spAutoFit/>
          </a:bodyPr>
          <a:lstStyle/>
          <a:p>
            <a:pPr algn="ctr"/>
            <a:r>
              <a:rPr lang="en-US" sz="8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itchFamily="34" charset="0"/>
              </a:rPr>
              <a:t>Factors underlying Abnormal </a:t>
            </a:r>
            <a:r>
              <a:rPr lang="en-US" sz="8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itchFamily="34" charset="0"/>
              </a:rPr>
              <a:t>Behaviours</a:t>
            </a:r>
            <a:endParaRPr lang="en-US" sz="8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itchFamily="34" charset="0"/>
            </a:endParaRPr>
          </a:p>
        </p:txBody>
      </p:sp>
    </p:spTree>
    <p:extLst>
      <p:ext uri="{BB962C8B-B14F-4D97-AF65-F5344CB8AC3E}">
        <p14:creationId xmlns:p14="http://schemas.microsoft.com/office/powerpoint/2010/main" val="40035215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Learn Psychology with Vishal Pandey\background for different creati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2"/>
            <a:ext cx="14706600" cy="82264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320248" y="533400"/>
            <a:ext cx="11406094" cy="769441"/>
          </a:xfrm>
          <a:prstGeom prst="rect">
            <a:avLst/>
          </a:prstGeom>
          <a:noFill/>
        </p:spPr>
        <p:txBody>
          <a:bodyPr wrap="square" lIns="91440" tIns="45720" rIns="91440" bIns="4572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itchFamily="34" charset="0"/>
              </a:rPr>
              <a:t>Factors underlying abnormal behaviour</a:t>
            </a:r>
            <a:endParaRPr lang="en-U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itchFamily="34" charset="0"/>
            </a:endParaRPr>
          </a:p>
        </p:txBody>
      </p:sp>
      <p:sp>
        <p:nvSpPr>
          <p:cNvPr id="3" name="Content Placeholder 2"/>
          <p:cNvSpPr>
            <a:spLocks noGrp="1"/>
          </p:cNvSpPr>
          <p:nvPr>
            <p:ph idx="1"/>
          </p:nvPr>
        </p:nvSpPr>
        <p:spPr>
          <a:xfrm>
            <a:off x="381000" y="1330550"/>
            <a:ext cx="14859000" cy="6248400"/>
          </a:xfrm>
        </p:spPr>
        <p:txBody>
          <a:bodyPr>
            <a:noAutofit/>
          </a:bodyPr>
          <a:lstStyle/>
          <a:p>
            <a:r>
              <a:rPr lang="en-US" sz="2800" dirty="0" smtClean="0">
                <a:solidFill>
                  <a:schemeClr val="bg1"/>
                </a:solidFill>
              </a:rPr>
              <a:t>Biological factors</a:t>
            </a:r>
          </a:p>
          <a:p>
            <a:pPr lvl="1"/>
            <a:r>
              <a:rPr lang="en-US" sz="2400" dirty="0" smtClean="0">
                <a:solidFill>
                  <a:schemeClr val="bg1"/>
                </a:solidFill>
              </a:rPr>
              <a:t>Faulty genes, endocrine imbalances, malnutrition, injuries.</a:t>
            </a:r>
          </a:p>
          <a:p>
            <a:pPr lvl="1"/>
            <a:r>
              <a:rPr lang="en-US" sz="2400" dirty="0" smtClean="0">
                <a:solidFill>
                  <a:schemeClr val="bg1"/>
                </a:solidFill>
              </a:rPr>
              <a:t>Due to problems in the transmission of message from one neuron to another.</a:t>
            </a:r>
          </a:p>
          <a:p>
            <a:pPr lvl="1"/>
            <a:r>
              <a:rPr lang="en-US" sz="2400" dirty="0" smtClean="0">
                <a:solidFill>
                  <a:schemeClr val="bg1"/>
                </a:solidFill>
              </a:rPr>
              <a:t>Anxiety due to low GABA, Schizophrenia due to excess dopamine, depression to low serotonin.</a:t>
            </a:r>
          </a:p>
          <a:p>
            <a:r>
              <a:rPr lang="en-US" sz="2800" dirty="0" smtClean="0">
                <a:solidFill>
                  <a:schemeClr val="bg1"/>
                </a:solidFill>
              </a:rPr>
              <a:t>Genetic Factors</a:t>
            </a:r>
          </a:p>
          <a:p>
            <a:pPr lvl="1"/>
            <a:r>
              <a:rPr lang="en-US" sz="2400" dirty="0" smtClean="0">
                <a:solidFill>
                  <a:schemeClr val="bg1"/>
                </a:solidFill>
              </a:rPr>
              <a:t>Bipolar &amp; related disorders, Schizophrenia, intellectual disability</a:t>
            </a:r>
          </a:p>
          <a:p>
            <a:r>
              <a:rPr lang="en-US" sz="2800" dirty="0" smtClean="0">
                <a:solidFill>
                  <a:schemeClr val="bg1"/>
                </a:solidFill>
              </a:rPr>
              <a:t>Psychological Models</a:t>
            </a:r>
          </a:p>
          <a:p>
            <a:pPr lvl="1"/>
            <a:r>
              <a:rPr lang="en-US" sz="2400" dirty="0" smtClean="0">
                <a:solidFill>
                  <a:schemeClr val="bg1"/>
                </a:solidFill>
              </a:rPr>
              <a:t>Psychodynamic Model – within (</a:t>
            </a:r>
            <a:r>
              <a:rPr lang="en-US" sz="2400" dirty="0" err="1" smtClean="0">
                <a:solidFill>
                  <a:schemeClr val="bg1"/>
                </a:solidFill>
              </a:rPr>
              <a:t>Interpsychic</a:t>
            </a:r>
            <a:r>
              <a:rPr lang="en-US" sz="2400" dirty="0" smtClean="0">
                <a:solidFill>
                  <a:schemeClr val="bg1"/>
                </a:solidFill>
              </a:rPr>
              <a:t>) (Internal forces)</a:t>
            </a:r>
          </a:p>
          <a:p>
            <a:pPr lvl="2"/>
            <a:r>
              <a:rPr lang="en-US" sz="2000" dirty="0" smtClean="0">
                <a:solidFill>
                  <a:schemeClr val="bg1"/>
                </a:solidFill>
              </a:rPr>
              <a:t>Freud {</a:t>
            </a:r>
            <a:r>
              <a:rPr lang="en-US" sz="2000" smtClean="0">
                <a:solidFill>
                  <a:schemeClr val="bg1"/>
                </a:solidFill>
              </a:rPr>
              <a:t>id (instinctual </a:t>
            </a:r>
            <a:r>
              <a:rPr lang="en-US" sz="2000" dirty="0" smtClean="0">
                <a:solidFill>
                  <a:schemeClr val="bg1"/>
                </a:solidFill>
              </a:rPr>
              <a:t>needs, drives &amp; impulses) – Pleasure Principle</a:t>
            </a:r>
          </a:p>
          <a:p>
            <a:pPr lvl="2"/>
            <a:r>
              <a:rPr lang="en-US" sz="2000" dirty="0" smtClean="0">
                <a:solidFill>
                  <a:schemeClr val="bg1"/>
                </a:solidFill>
              </a:rPr>
              <a:t>ego(Rational thinking) {Conscious decisions}</a:t>
            </a:r>
          </a:p>
          <a:p>
            <a:pPr lvl="2"/>
            <a:r>
              <a:rPr lang="en-US" sz="2000" dirty="0" smtClean="0">
                <a:solidFill>
                  <a:schemeClr val="bg1"/>
                </a:solidFill>
              </a:rPr>
              <a:t>superego (Moral Standards) {Morality Principle}</a:t>
            </a:r>
          </a:p>
          <a:p>
            <a:pPr lvl="1"/>
            <a:r>
              <a:rPr lang="en-US" sz="2400" dirty="0" err="1" smtClean="0">
                <a:solidFill>
                  <a:schemeClr val="bg1"/>
                </a:solidFill>
              </a:rPr>
              <a:t>Behavioural</a:t>
            </a:r>
            <a:r>
              <a:rPr lang="en-US" sz="2400" dirty="0" smtClean="0">
                <a:solidFill>
                  <a:schemeClr val="bg1"/>
                </a:solidFill>
              </a:rPr>
              <a:t> Model (learned behaviour)</a:t>
            </a:r>
          </a:p>
          <a:p>
            <a:pPr lvl="2"/>
            <a:r>
              <a:rPr lang="en-US" sz="2000" dirty="0" smtClean="0">
                <a:solidFill>
                  <a:schemeClr val="bg1"/>
                </a:solidFill>
              </a:rPr>
              <a:t>Classical conditioning, operant conditioning, social learning</a:t>
            </a:r>
          </a:p>
          <a:p>
            <a:pPr lvl="1"/>
            <a:r>
              <a:rPr lang="en-US" sz="2400" dirty="0" smtClean="0">
                <a:solidFill>
                  <a:schemeClr val="bg1"/>
                </a:solidFill>
              </a:rPr>
              <a:t>Cognitive Model (wrong attitude or assumptions about themselves)</a:t>
            </a:r>
          </a:p>
          <a:p>
            <a:pPr lvl="1"/>
            <a:r>
              <a:rPr lang="en-US" sz="2400" dirty="0" smtClean="0">
                <a:solidFill>
                  <a:schemeClr val="bg1"/>
                </a:solidFill>
              </a:rPr>
              <a:t>Humanistic-existential Model (friendly, cooperative )</a:t>
            </a:r>
          </a:p>
        </p:txBody>
      </p:sp>
    </p:spTree>
    <p:extLst>
      <p:ext uri="{BB962C8B-B14F-4D97-AF65-F5344CB8AC3E}">
        <p14:creationId xmlns:p14="http://schemas.microsoft.com/office/powerpoint/2010/main" val="426213811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500"/>
                                        <p:tgtEl>
                                          <p:spTgt spid="3">
                                            <p:txEl>
                                              <p:pRg st="12" end="1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3" end="13"/>
                                            </p:txEl>
                                          </p:spTgt>
                                        </p:tgtEl>
                                        <p:attrNameLst>
                                          <p:attrName>style.visibility</p:attrName>
                                        </p:attrNameLst>
                                      </p:cBhvr>
                                      <p:to>
                                        <p:strVal val="visible"/>
                                      </p:to>
                                    </p:set>
                                    <p:animEffect transition="in" filter="fade">
                                      <p:cBhvr>
                                        <p:cTn id="50" dur="500"/>
                                        <p:tgtEl>
                                          <p:spTgt spid="3">
                                            <p:txEl>
                                              <p:pRg st="13" end="13"/>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animEffect transition="in" filter="fade">
                                      <p:cBhvr>
                                        <p:cTn id="53"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2" descr="D:\Learn Psychology with Vishal Pandey\background for different creati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2"/>
            <a:ext cx="14706600" cy="82264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8150"/>
            <a:ext cx="15154275" cy="735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521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2362</TotalTime>
  <Words>1603</Words>
  <Application>Microsoft Office PowerPoint</Application>
  <PresentationFormat>Custom</PresentationFormat>
  <Paragraphs>285</Paragraphs>
  <Slides>38</Slides>
  <Notes>0</Notes>
  <HiddenSlides>3</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85</cp:revision>
  <dcterms:created xsi:type="dcterms:W3CDTF">2021-12-27T07:38:05Z</dcterms:created>
  <dcterms:modified xsi:type="dcterms:W3CDTF">2023-10-27T14:47:02Z</dcterms:modified>
</cp:coreProperties>
</file>