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88" r:id="rId4"/>
    <p:sldId id="289" r:id="rId5"/>
    <p:sldId id="291" r:id="rId6"/>
    <p:sldId id="294" r:id="rId7"/>
    <p:sldId id="292" r:id="rId8"/>
    <p:sldId id="296" r:id="rId9"/>
    <p:sldId id="293" r:id="rId10"/>
    <p:sldId id="295" r:id="rId11"/>
    <p:sldId id="297" r:id="rId12"/>
    <p:sldId id="298" r:id="rId13"/>
    <p:sldId id="299" r:id="rId14"/>
    <p:sldId id="300" r:id="rId15"/>
    <p:sldId id="301" r:id="rId16"/>
    <p:sldId id="302" r:id="rId17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>
      <p:cViewPr>
        <p:scale>
          <a:sx n="68" d="100"/>
          <a:sy n="68" d="100"/>
        </p:scale>
        <p:origin x="-768" y="-132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0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3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5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5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3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3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9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6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1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0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45825-C15A-43B7-8A1D-E4BE3C3D49EE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3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02180" y="2514600"/>
            <a:ext cx="1140609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 Psychology with Vishal </a:t>
            </a:r>
            <a:r>
              <a:rPr lang="en-US" sz="80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Pandey</a:t>
            </a:r>
            <a:endParaRPr lang="en-US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91200" y="589722"/>
            <a:ext cx="22905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Term 2 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83365" y="6172200"/>
            <a:ext cx="1140609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chemeClr val="accent3"/>
                </a:solidFill>
              </a:rPr>
              <a:t>Chapter 6</a:t>
            </a:r>
            <a:br>
              <a:rPr lang="en-US" sz="4800" b="1" dirty="0" smtClean="0">
                <a:ln/>
                <a:solidFill>
                  <a:schemeClr val="accent3"/>
                </a:solidFill>
              </a:rPr>
            </a:br>
            <a:r>
              <a:rPr lang="en-US" sz="4800" b="1" dirty="0" smtClean="0">
                <a:ln/>
                <a:solidFill>
                  <a:schemeClr val="accent3"/>
                </a:solidFill>
              </a:rPr>
              <a:t>Attitude &amp; Social Cognition</a:t>
            </a:r>
            <a:endParaRPr lang="en-US" sz="48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2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23285" y="25146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Stereotypes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Sources of Prejudice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A strong social identity and </a:t>
            </a:r>
            <a:r>
              <a:rPr lang="en-US" sz="2300" dirty="0" err="1" smtClean="0">
                <a:solidFill>
                  <a:schemeClr val="bg1"/>
                </a:solidFill>
              </a:rPr>
              <a:t>ingroup</a:t>
            </a:r>
            <a:r>
              <a:rPr lang="en-US" sz="2300" dirty="0" smtClean="0">
                <a:solidFill>
                  <a:schemeClr val="bg1"/>
                </a:solidFill>
              </a:rPr>
              <a:t> bias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Scapegoating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Kernel of truth concept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Self-fulfilling prophecy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8066" y="605241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Prejudice &amp; Discrimination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24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02503" y="1544782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bg1"/>
                </a:solidFill>
              </a:rPr>
              <a:t>Minimising</a:t>
            </a:r>
            <a:r>
              <a:rPr lang="en-US" sz="2400" dirty="0" smtClean="0">
                <a:solidFill>
                  <a:schemeClr val="bg1"/>
                </a:solidFill>
              </a:rPr>
              <a:t> opportunities for learning prejudices.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Changing such attitudes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De-</a:t>
            </a:r>
            <a:r>
              <a:rPr lang="en-US" sz="2400" dirty="0" err="1" smtClean="0">
                <a:solidFill>
                  <a:schemeClr val="bg1"/>
                </a:solidFill>
              </a:rPr>
              <a:t>emphasising</a:t>
            </a:r>
            <a:r>
              <a:rPr lang="en-US" sz="2400" dirty="0" smtClean="0">
                <a:solidFill>
                  <a:schemeClr val="bg1"/>
                </a:solidFill>
              </a:rPr>
              <a:t> a narrow social identity based on the </a:t>
            </a:r>
            <a:r>
              <a:rPr lang="en-US" sz="2400" dirty="0" err="1" smtClean="0">
                <a:solidFill>
                  <a:schemeClr val="bg1"/>
                </a:solidFill>
              </a:rPr>
              <a:t>ingroup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Discouraging the tendency towards self-fulfilling prophecy among the victims of prejudice.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These goals can be accomplished through:-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Education &amp; information dissemination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Increasing intergroup contact allows for direct communication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Highlighting individual identity rather than group identity.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8066" y="605241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Strategies for handling </a:t>
            </a: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prejudice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37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02503" y="1544782"/>
            <a:ext cx="13410479" cy="2341418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How society or Social world does all the mental processes that deal with obtaining &amp; processing of information is ‘Social Cognition’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These include all the processes that help in understanding, explaining &amp; interpreting social behaviour.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 person may show a difference in her/his behaviour, depending on who is watching him.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Social Cognition is guided by mental units called Schemas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8066" y="605241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Social Cognition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02503" y="4876800"/>
            <a:ext cx="13410479" cy="3048000"/>
          </a:xfrm>
          <a:prstGeom prst="rect">
            <a:avLst/>
          </a:prstGeom>
        </p:spPr>
        <p:txBody>
          <a:bodyPr vert="horz" lIns="130622" tIns="65311" rIns="130622" bIns="65311" rtlCol="0">
            <a:normAutofit fontScale="92500" lnSpcReduction="20000"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 Schema is defined as a mental structure that provides a framework, a set of rules or guidelines for processing information about any object.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Schemas are the basic units stored in the memory, and function as shorthand ways of processing information, thus reducing the time and mental effort required in cognition.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In the case of social cognition, the basic units are social schemas.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Schemas in the form of categories are called Prototypes, which are the entire set of features or qualities that help us to define an object completely.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In Social Cognition, category based schemas that are related to groups of people are called stereotypes. (Positive &amp; Negative)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8066" y="38862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Schemas &amp; Stereotypes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71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02503" y="2132350"/>
            <a:ext cx="13410479" cy="579245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Impression formation  - </a:t>
            </a:r>
            <a:r>
              <a:rPr lang="en-US" sz="2400" dirty="0">
                <a:solidFill>
                  <a:schemeClr val="bg1"/>
                </a:solidFill>
              </a:rPr>
              <a:t>The Perceiver gathers information, or responds to a given information, about the qualities of the target, </a:t>
            </a:r>
            <a:r>
              <a:rPr lang="en-US" sz="2400" dirty="0" err="1">
                <a:solidFill>
                  <a:schemeClr val="bg1"/>
                </a:solidFill>
              </a:rPr>
              <a:t>organises</a:t>
            </a:r>
            <a:r>
              <a:rPr lang="en-US" sz="2400" dirty="0">
                <a:solidFill>
                  <a:schemeClr val="bg1"/>
                </a:solidFill>
              </a:rPr>
              <a:t> this information, and draws inferences about the target.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Perceiver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Target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Attributions - The Perceiver goes further, and explains why the target behaved in a particular way.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Attaching or assigning a cause for the targets behaviour is the main idea in attribution.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30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Impression formation &amp; Attribution is influenced by: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The nature of information available to the perceiver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Social schemas in the perceiver (including stereotypes)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Personality characteristics of the perceiver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Situational factors.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8066" y="381000"/>
            <a:ext cx="1140609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Impression Formation &amp; Explaining Behaviour of Others through Attributions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66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02503" y="2132350"/>
            <a:ext cx="6950797" cy="5792450"/>
          </a:xfrm>
          <a:prstGeom prst="rect">
            <a:avLst/>
          </a:prstGeom>
        </p:spPr>
        <p:txBody>
          <a:bodyPr vert="horz" lIns="130622" tIns="65311" rIns="130622" bIns="65311" rtlCol="0">
            <a:normAutofit fontScale="92500" lnSpcReduction="20000"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Selection</a:t>
            </a:r>
          </a:p>
          <a:p>
            <a:pPr marL="457200" lvl="2" indent="-457200" algn="l"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bg1"/>
                </a:solidFill>
              </a:rPr>
              <a:t>Organisation</a:t>
            </a:r>
            <a:endParaRPr lang="en-US" b="1" dirty="0" smtClean="0">
              <a:solidFill>
                <a:schemeClr val="bg1"/>
              </a:solidFill>
            </a:endParaRPr>
          </a:p>
          <a:p>
            <a:pPr marL="457200" lvl="2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Inference</a:t>
            </a:r>
            <a:endParaRPr lang="en-US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Primacy Effect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err="1" smtClean="0">
                <a:solidFill>
                  <a:schemeClr val="bg1"/>
                </a:solidFill>
              </a:rPr>
              <a:t>Recency</a:t>
            </a:r>
            <a:r>
              <a:rPr lang="en-US" sz="3000" dirty="0" smtClean="0">
                <a:solidFill>
                  <a:schemeClr val="bg1"/>
                </a:solidFill>
              </a:rPr>
              <a:t> Effect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Halo Effect – person with one positive quality must also be having other specific positive quality.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Attribution of Causality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Cause can be Internal or external.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Causes can be stable or unstable.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8066" y="3810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Impression Formation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53300" y="2132350"/>
            <a:ext cx="6950797" cy="579245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Fundamental Attribution error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bg1"/>
                </a:solidFill>
              </a:rPr>
              <a:t>Internal &gt; external</a:t>
            </a:r>
          </a:p>
          <a:p>
            <a:pPr marL="457200" lvl="2" indent="-457200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Success to internal &amp; Failure to external</a:t>
            </a:r>
          </a:p>
          <a:p>
            <a:pPr marL="457200" lvl="2" indent="-457200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Actor – Observer Effect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bg1"/>
                </a:solidFill>
              </a:rPr>
              <a:t>Actor – Own Positive &amp; negative experience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bg1"/>
                </a:solidFill>
              </a:rPr>
              <a:t>Observer – Others Positive or negative experience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bg1"/>
                </a:solidFill>
              </a:rPr>
              <a:t>The basic reason for the difference between the actor &amp; observer roles is that people want to have a nice image of themselves, as compared to others.</a:t>
            </a:r>
            <a:endParaRPr lang="en-US" sz="2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6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02503" y="2132350"/>
            <a:ext cx="13410479" cy="579245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Social Facilitation – Performance on specific tasks in influenced by the mere presence of others.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</a:rPr>
              <a:t>Zajonc</a:t>
            </a:r>
            <a:r>
              <a:rPr lang="en-US" sz="3200" b="1" dirty="0" smtClean="0">
                <a:solidFill>
                  <a:schemeClr val="bg1"/>
                </a:solidFill>
              </a:rPr>
              <a:t> – Because the person experience arousal, which makes the person react in a more intense manner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Evaluation Apprehension by Cottrell – the arousal is because the person feels she </a:t>
            </a:r>
            <a:r>
              <a:rPr lang="en-US" sz="3200" b="1" dirty="0">
                <a:solidFill>
                  <a:schemeClr val="bg1"/>
                </a:solidFill>
              </a:rPr>
              <a:t>o</a:t>
            </a:r>
            <a:r>
              <a:rPr lang="en-US" sz="3200" b="1" dirty="0" smtClean="0">
                <a:solidFill>
                  <a:schemeClr val="bg1"/>
                </a:solidFill>
              </a:rPr>
              <a:t>r he is being evaluated. (reward or punishment)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Nature of the task – A familiar task </a:t>
            </a:r>
            <a:r>
              <a:rPr lang="en-US" sz="3200" b="1" dirty="0" err="1" smtClean="0">
                <a:solidFill>
                  <a:schemeClr val="bg1"/>
                </a:solidFill>
              </a:rPr>
              <a:t>vs</a:t>
            </a:r>
            <a:r>
              <a:rPr lang="en-US" sz="3200" b="1" dirty="0" smtClean="0">
                <a:solidFill>
                  <a:schemeClr val="bg1"/>
                </a:solidFill>
              </a:rPr>
              <a:t> complex or new task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Co-action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Social Loafing – the larger the group, the less effort individual puts.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Diffusion of responsibility – </a:t>
            </a:r>
            <a:r>
              <a:rPr lang="en-US" sz="3200" b="1" dirty="0" err="1" smtClean="0">
                <a:solidFill>
                  <a:schemeClr val="bg1"/>
                </a:solidFill>
              </a:rPr>
              <a:t>Saas</a:t>
            </a:r>
            <a:r>
              <a:rPr lang="en-US" sz="3200" b="1" dirty="0" smtClean="0">
                <a:solidFill>
                  <a:schemeClr val="bg1"/>
                </a:solidFill>
              </a:rPr>
              <a:t> / </a:t>
            </a:r>
            <a:r>
              <a:rPr lang="en-US" sz="3200" b="1" dirty="0" err="1" smtClean="0">
                <a:solidFill>
                  <a:schemeClr val="bg1"/>
                </a:solidFill>
              </a:rPr>
              <a:t>Bahu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8066" y="3810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Behaviour in the Presence of Others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15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02503" y="2132350"/>
            <a:ext cx="13410479" cy="5792450"/>
          </a:xfrm>
          <a:prstGeom prst="rect">
            <a:avLst/>
          </a:prstGeom>
        </p:spPr>
        <p:txBody>
          <a:bodyPr vert="horz" lIns="130622" tIns="65311" rIns="130622" bIns="65311" rtlCol="0">
            <a:normAutofit fontScale="62500" lnSpcReduction="20000"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Altruism – which means doing something for or thinking about the welfare of others without any self-interest.</a:t>
            </a:r>
          </a:p>
          <a:p>
            <a:pPr marL="457200" lvl="2" indent="-457200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Examples of Pro-social – Sharing things, cooperating with others, helping during natural calamities, showing sympathy, doing </a:t>
            </a:r>
            <a:r>
              <a:rPr lang="en-US" sz="3600" b="1" dirty="0" err="1" smtClean="0">
                <a:solidFill>
                  <a:schemeClr val="bg1"/>
                </a:solidFill>
              </a:rPr>
              <a:t>favours</a:t>
            </a:r>
            <a:r>
              <a:rPr lang="en-US" sz="3600" b="1" dirty="0" smtClean="0">
                <a:solidFill>
                  <a:schemeClr val="bg1"/>
                </a:solidFill>
              </a:rPr>
              <a:t> to others, and making charitable donations. </a:t>
            </a:r>
          </a:p>
          <a:p>
            <a:pPr marL="457200" lvl="2" indent="-457200" algn="l">
              <a:buFont typeface="Arial" pitchFamily="34" charset="0"/>
              <a:buChar char="•"/>
            </a:pPr>
            <a:r>
              <a:rPr lang="en-US" sz="3600" b="1" dirty="0" err="1" smtClean="0">
                <a:solidFill>
                  <a:schemeClr val="bg1"/>
                </a:solidFill>
              </a:rPr>
              <a:t>Characterisitcs</a:t>
            </a:r>
            <a:endParaRPr lang="en-US" sz="3600" b="1" dirty="0">
              <a:solidFill>
                <a:schemeClr val="bg1"/>
              </a:solidFill>
            </a:endParaRPr>
          </a:p>
          <a:p>
            <a:pPr marL="457200" lvl="2" indent="-457200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Factors influencing Pro-Social Behaviour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Inborn tendency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Learning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Cultural factors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Social norms</a:t>
            </a:r>
          </a:p>
          <a:p>
            <a:pPr marL="1763421" lvl="4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norm of Social responsibility</a:t>
            </a:r>
          </a:p>
          <a:p>
            <a:pPr marL="1763421" lvl="4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norm of Reciprocity</a:t>
            </a:r>
          </a:p>
          <a:p>
            <a:pPr marL="1763421" lvl="4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norm of Equity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Expected reaction of person being helped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High level of Empathy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Bad mood, internal attribution might reduce the pro-social behaviour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It might also be reduced when the number of bystanders is more than one</a:t>
            </a:r>
          </a:p>
          <a:p>
            <a:pPr marL="1110311" lvl="3" indent="-457200" algn="l">
              <a:buFont typeface="Arial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Diffusion </a:t>
            </a:r>
            <a:r>
              <a:rPr lang="en-US" sz="3100" b="1" smtClean="0">
                <a:solidFill>
                  <a:schemeClr val="bg1"/>
                </a:solidFill>
              </a:rPr>
              <a:t>of responsibility</a:t>
            </a:r>
            <a:endParaRPr lang="en-US" sz="3100" b="1" dirty="0" smtClean="0">
              <a:solidFill>
                <a:schemeClr val="bg1"/>
              </a:solidFill>
            </a:endParaRPr>
          </a:p>
          <a:p>
            <a:pPr marL="457200" lvl="2" indent="-457200" algn="l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8066" y="3810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Pro-Social behaviour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57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066801" y="1752600"/>
            <a:ext cx="14249400" cy="5386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900" b="1" dirty="0">
                <a:solidFill>
                  <a:srgbClr val="FFFF00"/>
                </a:solidFill>
              </a:rPr>
              <a:t>Attitude</a:t>
            </a:r>
            <a:r>
              <a:rPr lang="en-US" sz="2900" dirty="0">
                <a:solidFill>
                  <a:schemeClr val="bg1"/>
                </a:solidFill>
              </a:rPr>
              <a:t>: Ways of thinking about specific topics &amp; people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1" y="2819400"/>
            <a:ext cx="13563600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900" b="1" dirty="0">
                <a:solidFill>
                  <a:srgbClr val="FFFF00"/>
                </a:solidFill>
              </a:rPr>
              <a:t>Impression Formation:</a:t>
            </a:r>
            <a:r>
              <a:rPr lang="en-US" sz="2900" dirty="0">
                <a:solidFill>
                  <a:srgbClr val="FFFF00"/>
                </a:solidFill>
              </a:rPr>
              <a:t> </a:t>
            </a:r>
            <a:r>
              <a:rPr lang="en-US" sz="2900" dirty="0">
                <a:solidFill>
                  <a:schemeClr val="bg1"/>
                </a:solidFill>
              </a:rPr>
              <a:t>When we meet people, we make inferences about their personal qualities.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4111340"/>
            <a:ext cx="13563600" cy="5386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900" b="1" dirty="0">
                <a:solidFill>
                  <a:srgbClr val="FFFF00"/>
                </a:solidFill>
              </a:rPr>
              <a:t>Attribution</a:t>
            </a:r>
            <a:r>
              <a:rPr lang="en-US" sz="2900" dirty="0">
                <a:solidFill>
                  <a:schemeClr val="bg1"/>
                </a:solidFill>
              </a:rPr>
              <a:t>: we assign causes to the behaviour shown in specific social situations.</a:t>
            </a:r>
          </a:p>
        </p:txBody>
      </p:sp>
      <p:sp>
        <p:nvSpPr>
          <p:cNvPr id="7" name="Rectangle 6"/>
          <p:cNvSpPr/>
          <p:nvPr/>
        </p:nvSpPr>
        <p:spPr>
          <a:xfrm>
            <a:off x="571500" y="5105400"/>
            <a:ext cx="13563600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900" dirty="0">
                <a:solidFill>
                  <a:schemeClr val="bg1"/>
                </a:solidFill>
              </a:rPr>
              <a:t>These three mental activities related to gathering  interpretation </a:t>
            </a:r>
            <a:r>
              <a:rPr lang="en-US" sz="2900" dirty="0" smtClean="0">
                <a:solidFill>
                  <a:schemeClr val="bg1"/>
                </a:solidFill>
              </a:rPr>
              <a:t>of</a:t>
            </a:r>
          </a:p>
          <a:p>
            <a:r>
              <a:rPr lang="en-US" sz="2900" dirty="0" smtClean="0">
                <a:solidFill>
                  <a:schemeClr val="bg1"/>
                </a:solidFill>
              </a:rPr>
              <a:t> </a:t>
            </a:r>
            <a:r>
              <a:rPr lang="en-US" sz="2900" dirty="0">
                <a:solidFill>
                  <a:schemeClr val="bg1"/>
                </a:solidFill>
              </a:rPr>
              <a:t>information about the social world, collectively called </a:t>
            </a:r>
            <a:endParaRPr lang="en-US" sz="2900" dirty="0" smtClean="0">
              <a:solidFill>
                <a:schemeClr val="bg1"/>
              </a:solidFill>
            </a:endParaRPr>
          </a:p>
          <a:p>
            <a:r>
              <a:rPr lang="en-US" sz="2900" dirty="0" smtClean="0">
                <a:solidFill>
                  <a:srgbClr val="FFFF00"/>
                </a:solidFill>
              </a:rPr>
              <a:t>Social Cognition</a:t>
            </a:r>
            <a:r>
              <a:rPr lang="en-US" sz="2900" dirty="0" smtClean="0">
                <a:solidFill>
                  <a:schemeClr val="bg1"/>
                </a:solidFill>
              </a:rPr>
              <a:t> </a:t>
            </a:r>
            <a:endParaRPr lang="en-US" sz="2900" dirty="0">
              <a:solidFill>
                <a:schemeClr val="bg1"/>
              </a:solidFill>
            </a:endParaRPr>
          </a:p>
          <a:p>
            <a:endParaRPr lang="en-US" sz="2900" dirty="0">
              <a:solidFill>
                <a:schemeClr val="bg1"/>
              </a:solidFill>
            </a:endParaRPr>
          </a:p>
          <a:p>
            <a:r>
              <a:rPr lang="en-US" sz="2900" dirty="0">
                <a:solidFill>
                  <a:schemeClr val="bg1"/>
                </a:solidFill>
              </a:rPr>
              <a:t>Moreover, social cognition is activated by cognitive units called </a:t>
            </a:r>
            <a:endParaRPr lang="en-US" sz="2900" dirty="0" smtClean="0">
              <a:solidFill>
                <a:schemeClr val="bg1"/>
              </a:solidFill>
            </a:endParaRPr>
          </a:p>
          <a:p>
            <a:r>
              <a:rPr lang="en-US" sz="2900" dirty="0" smtClean="0">
                <a:solidFill>
                  <a:srgbClr val="FFFF00"/>
                </a:solidFill>
              </a:rPr>
              <a:t>schemas</a:t>
            </a:r>
            <a:r>
              <a:rPr lang="en-US" sz="29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301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71500" y="1219200"/>
            <a:ext cx="13563600" cy="36471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900" dirty="0">
                <a:solidFill>
                  <a:schemeClr val="bg1"/>
                </a:solidFill>
              </a:rPr>
              <a:t>Examples of Social Influence are in the form of observable behaviour. </a:t>
            </a:r>
          </a:p>
          <a:p>
            <a:endParaRPr lang="en-US" sz="2900" dirty="0">
              <a:solidFill>
                <a:schemeClr val="bg1"/>
              </a:solidFill>
            </a:endParaRPr>
          </a:p>
          <a:p>
            <a:endParaRPr lang="en-US" sz="2900" dirty="0">
              <a:solidFill>
                <a:schemeClr val="bg1"/>
              </a:solidFill>
            </a:endParaRPr>
          </a:p>
          <a:p>
            <a:r>
              <a:rPr lang="en-US" sz="2900" dirty="0">
                <a:solidFill>
                  <a:srgbClr val="FFFF00"/>
                </a:solidFill>
              </a:rPr>
              <a:t>Social Facilitation/Inhibition :</a:t>
            </a:r>
            <a:r>
              <a:rPr lang="en-US" sz="2900" dirty="0">
                <a:solidFill>
                  <a:schemeClr val="bg1"/>
                </a:solidFill>
              </a:rPr>
              <a:t> Improvement/decline in the performance in presence of others.</a:t>
            </a:r>
          </a:p>
          <a:p>
            <a:endParaRPr lang="en-US" sz="2900" dirty="0">
              <a:solidFill>
                <a:schemeClr val="bg1"/>
              </a:solidFill>
            </a:endParaRPr>
          </a:p>
          <a:p>
            <a:r>
              <a:rPr lang="en-US" sz="2900" dirty="0">
                <a:solidFill>
                  <a:srgbClr val="FFFF00"/>
                </a:solidFill>
              </a:rPr>
              <a:t>Pro-Social Behaviour: </a:t>
            </a:r>
            <a:r>
              <a:rPr lang="en-US" sz="2900" dirty="0">
                <a:solidFill>
                  <a:schemeClr val="bg1"/>
                </a:solidFill>
              </a:rPr>
              <a:t>responding to others who are in need or distress.</a:t>
            </a:r>
          </a:p>
          <a:p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cs typeface="Baskerville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4998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71500" y="1219200"/>
            <a:ext cx="13563600" cy="63401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en-US" sz="2900" dirty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900" dirty="0">
                <a:solidFill>
                  <a:srgbClr val="FFFF00"/>
                </a:solidFill>
              </a:rPr>
              <a:t>Affective Aspect </a:t>
            </a:r>
            <a:r>
              <a:rPr lang="en-US" sz="2900" dirty="0">
                <a:solidFill>
                  <a:schemeClr val="bg1"/>
                </a:solidFill>
              </a:rPr>
              <a:t>– Emotional Component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900" dirty="0" err="1">
                <a:solidFill>
                  <a:srgbClr val="FFFF00"/>
                </a:solidFill>
              </a:rPr>
              <a:t>Behavioural</a:t>
            </a:r>
            <a:r>
              <a:rPr lang="en-US" sz="2900" dirty="0">
                <a:solidFill>
                  <a:srgbClr val="FFFF00"/>
                </a:solidFill>
              </a:rPr>
              <a:t> Aspect </a:t>
            </a:r>
            <a:r>
              <a:rPr lang="en-US" sz="2900" dirty="0">
                <a:solidFill>
                  <a:schemeClr val="bg1"/>
                </a:solidFill>
              </a:rPr>
              <a:t>– The tendency to act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900" dirty="0">
                <a:solidFill>
                  <a:srgbClr val="FFFF00"/>
                </a:solidFill>
              </a:rPr>
              <a:t>Cognitive Aspect </a:t>
            </a:r>
            <a:r>
              <a:rPr lang="en-US" sz="2900" dirty="0">
                <a:solidFill>
                  <a:schemeClr val="bg1"/>
                </a:solidFill>
              </a:rPr>
              <a:t>– The thought component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9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FFFF00"/>
                </a:solidFill>
              </a:rPr>
              <a:t>Attitude </a:t>
            </a:r>
            <a:r>
              <a:rPr lang="en-US" sz="2900" dirty="0">
                <a:solidFill>
                  <a:srgbClr val="FFFF00"/>
                </a:solidFill>
              </a:rPr>
              <a:t>Object  </a:t>
            </a:r>
            <a:r>
              <a:rPr lang="en-US" sz="2900" dirty="0">
                <a:solidFill>
                  <a:schemeClr val="bg1"/>
                </a:solidFill>
              </a:rPr>
              <a:t>- Set of views or thoughts, regarding some topic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900" dirty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900" dirty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900" dirty="0">
                <a:solidFill>
                  <a:schemeClr val="bg1"/>
                </a:solidFill>
              </a:rPr>
              <a:t>How Attitude is different from Beliefs &amp; Values?</a:t>
            </a:r>
          </a:p>
          <a:p>
            <a:pPr marL="1110310" lvl="1" indent="-457200">
              <a:buFont typeface="Arial" pitchFamily="34" charset="0"/>
              <a:buChar char="•"/>
            </a:pPr>
            <a:r>
              <a:rPr lang="en-US" sz="2900" dirty="0">
                <a:solidFill>
                  <a:schemeClr val="bg1"/>
                </a:solidFill>
              </a:rPr>
              <a:t>Beliefs refer to cognitive components of attitudes, and form </a:t>
            </a:r>
            <a:endParaRPr lang="en-US" sz="2900" dirty="0" smtClean="0">
              <a:solidFill>
                <a:schemeClr val="bg1"/>
              </a:solidFill>
            </a:endParaRPr>
          </a:p>
          <a:p>
            <a:pPr lvl="1"/>
            <a:r>
              <a:rPr lang="en-US" sz="2900" dirty="0" smtClean="0">
                <a:solidFill>
                  <a:schemeClr val="bg1"/>
                </a:solidFill>
              </a:rPr>
              <a:t>	the </a:t>
            </a:r>
            <a:r>
              <a:rPr lang="en-US" sz="2900" dirty="0">
                <a:solidFill>
                  <a:schemeClr val="bg1"/>
                </a:solidFill>
              </a:rPr>
              <a:t>ground on which attitudes stand.</a:t>
            </a:r>
          </a:p>
          <a:p>
            <a:pPr marL="1110310" lvl="1" indent="-457200">
              <a:buFont typeface="Arial" pitchFamily="34" charset="0"/>
              <a:buChar char="•"/>
            </a:pPr>
            <a:r>
              <a:rPr lang="en-US" sz="2900" dirty="0">
                <a:solidFill>
                  <a:schemeClr val="bg1"/>
                </a:solidFill>
              </a:rPr>
              <a:t>Values are attitudes or beliefs that contain a ‘should’ or </a:t>
            </a:r>
            <a:endParaRPr lang="en-US" sz="2900" dirty="0" smtClean="0">
              <a:solidFill>
                <a:schemeClr val="bg1"/>
              </a:solidFill>
            </a:endParaRPr>
          </a:p>
          <a:p>
            <a:pPr lvl="1"/>
            <a:r>
              <a:rPr lang="en-US" sz="2900" dirty="0" smtClean="0">
                <a:solidFill>
                  <a:schemeClr val="bg1"/>
                </a:solidFill>
              </a:rPr>
              <a:t>	‘</a:t>
            </a:r>
            <a:r>
              <a:rPr lang="en-US" sz="2900" dirty="0">
                <a:solidFill>
                  <a:schemeClr val="bg1"/>
                </a:solidFill>
              </a:rPr>
              <a:t>ought’ aspects, such as moral or ethical values. </a:t>
            </a:r>
            <a:endParaRPr lang="en-US" sz="2900" dirty="0" smtClean="0">
              <a:solidFill>
                <a:schemeClr val="bg1"/>
              </a:solidFill>
            </a:endParaRPr>
          </a:p>
          <a:p>
            <a:pPr lvl="1"/>
            <a:r>
              <a:rPr lang="en-US" sz="2900" dirty="0" smtClean="0">
                <a:solidFill>
                  <a:schemeClr val="bg1"/>
                </a:solidFill>
              </a:rPr>
              <a:t>	(</a:t>
            </a:r>
            <a:r>
              <a:rPr lang="en-US" sz="2900" dirty="0">
                <a:solidFill>
                  <a:schemeClr val="bg1"/>
                </a:solidFill>
              </a:rPr>
              <a:t>inseparable part of the person’s outlook on life)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ABC components of </a:t>
            </a: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Attitude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87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Features of Attitude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921" y="18288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FFFF00"/>
                </a:solidFill>
              </a:rPr>
              <a:t>Valence</a:t>
            </a:r>
            <a:r>
              <a:rPr lang="en-US" sz="2900" dirty="0" smtClean="0">
                <a:solidFill>
                  <a:schemeClr val="bg1"/>
                </a:solidFill>
              </a:rPr>
              <a:t> – Scale of Attitude (Positive or Negative)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FFFF00"/>
                </a:solidFill>
              </a:rPr>
              <a:t>Extremeness</a:t>
            </a:r>
            <a:r>
              <a:rPr lang="en-US" sz="2900" dirty="0" smtClean="0">
                <a:solidFill>
                  <a:schemeClr val="bg1"/>
                </a:solidFill>
              </a:rPr>
              <a:t> – Level (extremely positive or negative)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FFFF00"/>
                </a:solidFill>
              </a:rPr>
              <a:t>Simplicity or Complexity </a:t>
            </a:r>
            <a:endParaRPr lang="en-US" sz="29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FFFF00"/>
                </a:solidFill>
              </a:rPr>
              <a:t>Centrality</a:t>
            </a:r>
            <a:endParaRPr lang="en-US" sz="23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278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Attitude Formation &amp; Change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921" y="18288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Attitude Formation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Process of Attitude Formation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Learning attitudes by association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Learning attitudes by being rewarded or punished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Learning attitudes through </a:t>
            </a:r>
            <a:r>
              <a:rPr lang="en-US" sz="2300" dirty="0" err="1" smtClean="0">
                <a:solidFill>
                  <a:schemeClr val="bg1"/>
                </a:solidFill>
              </a:rPr>
              <a:t>modelling</a:t>
            </a:r>
            <a:r>
              <a:rPr lang="en-US" sz="2300" dirty="0" smtClean="0">
                <a:solidFill>
                  <a:schemeClr val="bg1"/>
                </a:solidFill>
              </a:rPr>
              <a:t> (observing others)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Learning </a:t>
            </a:r>
            <a:r>
              <a:rPr lang="en-US" sz="2300" dirty="0" smtClean="0">
                <a:solidFill>
                  <a:schemeClr val="bg1"/>
                </a:solidFill>
              </a:rPr>
              <a:t>attitudes through group or cultural norms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Learning </a:t>
            </a:r>
            <a:r>
              <a:rPr lang="en-US" sz="2300" dirty="0" smtClean="0">
                <a:solidFill>
                  <a:schemeClr val="bg1"/>
                </a:solidFill>
              </a:rPr>
              <a:t>attitudes through exposure to information</a:t>
            </a:r>
            <a:endParaRPr lang="en-US" sz="2300" dirty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Factors that influence Attitude Formation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Family &amp; School Environment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Reference Groups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Personal Experiences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Media-related Influences</a:t>
            </a:r>
          </a:p>
        </p:txBody>
      </p:sp>
    </p:spTree>
    <p:extLst>
      <p:ext uri="{BB962C8B-B14F-4D97-AF65-F5344CB8AC3E}">
        <p14:creationId xmlns:p14="http://schemas.microsoft.com/office/powerpoint/2010/main" val="307788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Attitude Change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0994" y="1302841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Attitudes that are still in formative stage, and are more like</a:t>
            </a:r>
          </a:p>
          <a:p>
            <a:pPr algn="l"/>
            <a:r>
              <a:rPr lang="en-US" sz="2900" dirty="0" smtClean="0">
                <a:solidFill>
                  <a:schemeClr val="bg1"/>
                </a:solidFill>
              </a:rPr>
              <a:t>Opinions, are much more likely to change compared to attitudes that have become firmly established, and have become a part of individual’s values. </a:t>
            </a:r>
          </a:p>
          <a:p>
            <a:pPr algn="l"/>
            <a:r>
              <a:rPr lang="en-US" sz="2900" dirty="0" smtClean="0">
                <a:solidFill>
                  <a:schemeClr val="bg1"/>
                </a:solidFill>
              </a:rPr>
              <a:t>Applications of attitude change is administered by Politicians,</a:t>
            </a:r>
          </a:p>
          <a:p>
            <a:pPr algn="l"/>
            <a:r>
              <a:rPr lang="en-US" sz="2900" dirty="0" smtClean="0">
                <a:solidFill>
                  <a:schemeClr val="bg1"/>
                </a:solidFill>
              </a:rPr>
              <a:t>Producers of consumer goods, advertisers and others.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9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Process of Attitude Change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The concept of balance – Fritz </a:t>
            </a:r>
            <a:r>
              <a:rPr lang="en-US" sz="2300" dirty="0" err="1" smtClean="0">
                <a:solidFill>
                  <a:schemeClr val="bg1"/>
                </a:solidFill>
              </a:rPr>
              <a:t>Heider</a:t>
            </a:r>
            <a:r>
              <a:rPr lang="en-US" sz="2300" dirty="0" smtClean="0">
                <a:solidFill>
                  <a:schemeClr val="bg1"/>
                </a:solidFill>
              </a:rPr>
              <a:t> POX Triangle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The concept of cognitive dissonance – Leon </a:t>
            </a:r>
            <a:r>
              <a:rPr lang="en-US" sz="2300" dirty="0" err="1" smtClean="0">
                <a:solidFill>
                  <a:schemeClr val="bg1"/>
                </a:solidFill>
              </a:rPr>
              <a:t>Fristinger</a:t>
            </a:r>
            <a:endParaRPr lang="en-US" sz="2300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The two-step concept –SM </a:t>
            </a:r>
            <a:r>
              <a:rPr lang="en-US" sz="2300" dirty="0" err="1" smtClean="0">
                <a:solidFill>
                  <a:schemeClr val="bg1"/>
                </a:solidFill>
              </a:rPr>
              <a:t>Mohsin</a:t>
            </a:r>
            <a:endParaRPr lang="en-US" sz="2300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sz="2900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https://i.pinimg.com/originals/67/16/a4/6716a490ead3f6a073499fbe511509aa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9898" y="2600743"/>
            <a:ext cx="2057399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529989" y="2139078"/>
            <a:ext cx="3100411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 </a:t>
            </a:r>
            <a:r>
              <a:rPr lang="en-US" sz="1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(Person whose attitude is being studied)</a:t>
            </a:r>
          </a:p>
        </p:txBody>
      </p:sp>
      <p:sp>
        <p:nvSpPr>
          <p:cNvPr id="7" name="Rectangle 6"/>
          <p:cNvSpPr/>
          <p:nvPr/>
        </p:nvSpPr>
        <p:spPr>
          <a:xfrm>
            <a:off x="8839200" y="4196477"/>
            <a:ext cx="453390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</a:t>
            </a:r>
            <a:r>
              <a:rPr lang="en-US" sz="1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(Another person)</a:t>
            </a:r>
          </a:p>
        </p:txBody>
      </p:sp>
      <p:sp>
        <p:nvSpPr>
          <p:cNvPr id="8" name="Rectangle 7"/>
          <p:cNvSpPr/>
          <p:nvPr/>
        </p:nvSpPr>
        <p:spPr>
          <a:xfrm>
            <a:off x="11736075" y="4196477"/>
            <a:ext cx="268823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 </a:t>
            </a:r>
            <a:r>
              <a:rPr lang="en-US" sz="1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Topic)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n-US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n-US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66800" y="4953000"/>
            <a:ext cx="9563098" cy="838200"/>
          </a:xfrm>
          <a:prstGeom prst="round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409253"/>
              </p:ext>
            </p:extLst>
          </p:nvPr>
        </p:nvGraphicFramePr>
        <p:xfrm>
          <a:off x="450994" y="6697046"/>
          <a:ext cx="28194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/>
                <a:gridCol w="939800"/>
                <a:gridCol w="939800"/>
              </a:tblGrid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P -</a:t>
                      </a:r>
                      <a:r>
                        <a:rPr lang="en-US" baseline="0" dirty="0" smtClean="0"/>
                        <a:t> 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 -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- P</a:t>
                      </a:r>
                      <a:endParaRPr lang="en-US" dirty="0"/>
                    </a:p>
                  </a:txBody>
                  <a:tcPr/>
                </a:tc>
              </a:tr>
              <a:tr h="43688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3688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01936"/>
              </p:ext>
            </p:extLst>
          </p:nvPr>
        </p:nvGraphicFramePr>
        <p:xfrm>
          <a:off x="3733800" y="6766560"/>
          <a:ext cx="28194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/>
                <a:gridCol w="939800"/>
                <a:gridCol w="939800"/>
              </a:tblGrid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P - 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 -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X - P</a:t>
                      </a:r>
                      <a:endParaRPr lang="en-US" dirty="0"/>
                    </a:p>
                  </a:txBody>
                  <a:tcPr/>
                </a:tc>
              </a:tr>
              <a:tr h="436880"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</a:tr>
              <a:tr h="43688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99041" y="6227205"/>
            <a:ext cx="285749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Imbalance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88775" y="6275696"/>
            <a:ext cx="285749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Balance</a:t>
            </a:r>
          </a:p>
        </p:txBody>
      </p:sp>
      <p:sp>
        <p:nvSpPr>
          <p:cNvPr id="6" name="Rectangle 5"/>
          <p:cNvSpPr/>
          <p:nvPr/>
        </p:nvSpPr>
        <p:spPr>
          <a:xfrm>
            <a:off x="8328315" y="4960204"/>
            <a:ext cx="2301583" cy="830997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Cognitive Consistency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066799" y="5783997"/>
            <a:ext cx="9563098" cy="422702"/>
          </a:xfrm>
          <a:prstGeom prst="round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50961" y="5817513"/>
            <a:ext cx="4381498" cy="40011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Observational Learning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735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2" grpId="0"/>
      <p:bldP spid="7" grpId="0"/>
      <p:bldP spid="8" grpId="0"/>
      <p:bldP spid="4" grpId="0" animBg="1"/>
      <p:bldP spid="12" grpId="0"/>
      <p:bldP spid="13" grpId="0"/>
      <p:bldP spid="6" grpId="0" animBg="1"/>
      <p:bldP spid="16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Attitude Change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5873" y="1302841"/>
            <a:ext cx="13410479" cy="2813515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900" dirty="0">
                <a:solidFill>
                  <a:schemeClr val="bg1"/>
                </a:solidFill>
              </a:rPr>
              <a:t>Factors that influence Attitude Change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Characteristics of the existing attitude </a:t>
            </a:r>
            <a:endParaRPr lang="en-US" sz="2300" dirty="0" smtClean="0">
              <a:solidFill>
                <a:schemeClr val="bg1"/>
              </a:solidFill>
            </a:endParaRP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Valence, Extremeness, Simplicity or Complexity &amp; Centrality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Positive attitudes are easier to change than negative attitudes are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Extreme attitudes, and central attitudes are more difficult to change than less extreme and peripheral attitudes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Simple attitudes are easier to change than multiple attitudes.</a:t>
            </a:r>
            <a:endParaRPr lang="en-US" sz="1800" dirty="0">
              <a:solidFill>
                <a:schemeClr val="bg1"/>
              </a:solidFill>
            </a:endParaRP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Congruent </a:t>
            </a:r>
            <a:r>
              <a:rPr lang="en-US" sz="1800" dirty="0">
                <a:solidFill>
                  <a:schemeClr val="bg1"/>
                </a:solidFill>
              </a:rPr>
              <a:t>or incongruent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sz="2900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65873" y="4301134"/>
            <a:ext cx="6011127" cy="354746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Source Characteristics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Credibility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Attractiveness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Message Characteristics	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Rational 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Emotional appeal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Motives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Mode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752373" y="4335068"/>
            <a:ext cx="6011127" cy="354746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Target </a:t>
            </a:r>
            <a:r>
              <a:rPr lang="en-US" sz="2300" dirty="0">
                <a:solidFill>
                  <a:schemeClr val="bg1"/>
                </a:solidFill>
              </a:rPr>
              <a:t>Characteristics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 err="1">
                <a:solidFill>
                  <a:schemeClr val="bg1"/>
                </a:solidFill>
              </a:rPr>
              <a:t>Persuasibility</a:t>
            </a:r>
            <a:endParaRPr lang="en-US" sz="1800" dirty="0">
              <a:solidFill>
                <a:schemeClr val="bg1"/>
              </a:solidFill>
            </a:endParaRP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Strong Prejudices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Self-esteem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Intelligence</a:t>
            </a:r>
          </a:p>
          <a:p>
            <a:pPr lvl="1" algn="l"/>
            <a:endParaRPr lang="en-US" sz="2300" dirty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sz="2900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08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Attitude – Behaviour Relationship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3285" y="25146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10310" lvl="1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19200" y="2057400"/>
            <a:ext cx="1261456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300" dirty="0" smtClean="0">
                <a:solidFill>
                  <a:schemeClr val="bg1"/>
                </a:solidFill>
              </a:rPr>
              <a:t>We usually expect behaviour to follow logically from attitudes.</a:t>
            </a:r>
          </a:p>
          <a:p>
            <a:pPr lvl="1"/>
            <a:endParaRPr lang="en-US" sz="2300" dirty="0">
              <a:solidFill>
                <a:schemeClr val="bg1"/>
              </a:solidFill>
            </a:endParaRPr>
          </a:p>
          <a:p>
            <a:pPr lvl="1"/>
            <a:r>
              <a:rPr lang="en-US" sz="2300" dirty="0" smtClean="0">
                <a:solidFill>
                  <a:schemeClr val="bg1"/>
                </a:solidFill>
              </a:rPr>
              <a:t>There would be consistency between attitudes and behaviour when:</a:t>
            </a:r>
          </a:p>
          <a:p>
            <a:pPr marL="1110310" lvl="1" indent="-457200">
              <a:buAutoNum type="arabicPeriod"/>
            </a:pPr>
            <a:r>
              <a:rPr lang="en-US" sz="2300" dirty="0" smtClean="0">
                <a:solidFill>
                  <a:schemeClr val="bg1"/>
                </a:solidFill>
              </a:rPr>
              <a:t>The attitude is strong, and occupies the central place in the attitude system.</a:t>
            </a:r>
          </a:p>
          <a:p>
            <a:pPr marL="996010" lvl="1" indent="-342900">
              <a:buAutoNum type="arabicPeriod"/>
            </a:pPr>
            <a:r>
              <a:rPr lang="en-US" sz="2300" dirty="0" smtClean="0">
                <a:solidFill>
                  <a:schemeClr val="bg1"/>
                </a:solidFill>
              </a:rPr>
              <a:t>The person is aware f her/his attitude</a:t>
            </a:r>
          </a:p>
          <a:p>
            <a:pPr marL="996010" lvl="1" indent="-342900">
              <a:buAutoNum type="arabicPeriod"/>
            </a:pPr>
            <a:r>
              <a:rPr lang="en-US" sz="2300" dirty="0" smtClean="0">
                <a:solidFill>
                  <a:schemeClr val="bg1"/>
                </a:solidFill>
              </a:rPr>
              <a:t>There is very little or no external pressure for the person to behave in a particular way.</a:t>
            </a:r>
          </a:p>
          <a:p>
            <a:pPr marL="996010" lvl="1" indent="-342900">
              <a:buAutoNum type="arabicPeriod"/>
            </a:pPr>
            <a:r>
              <a:rPr lang="en-US" sz="2300" dirty="0" smtClean="0">
                <a:solidFill>
                  <a:schemeClr val="bg1"/>
                </a:solidFill>
              </a:rPr>
              <a:t>The person’s behaviour is not being watched or evaluated by others</a:t>
            </a:r>
          </a:p>
          <a:p>
            <a:pPr marL="996010" lvl="1" indent="-342900">
              <a:buAutoNum type="arabicPeriod"/>
            </a:pPr>
            <a:r>
              <a:rPr lang="en-US" sz="2300" dirty="0" smtClean="0">
                <a:solidFill>
                  <a:schemeClr val="bg1"/>
                </a:solidFill>
              </a:rPr>
              <a:t>The person thinks that the behaviour would have a positive consequence, and therefore, intends to engage in that behaviour.</a:t>
            </a:r>
            <a:endParaRPr lang="en-US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4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3262</TotalTime>
  <Words>1262</Words>
  <Application>Microsoft Office PowerPoint</Application>
  <PresentationFormat>Custom</PresentationFormat>
  <Paragraphs>207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105</cp:revision>
  <dcterms:created xsi:type="dcterms:W3CDTF">2021-12-27T07:38:05Z</dcterms:created>
  <dcterms:modified xsi:type="dcterms:W3CDTF">2022-07-05T15:22:13Z</dcterms:modified>
</cp:coreProperties>
</file>